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90" r:id="rId3"/>
    <p:sldMasterId id="2147483695" r:id="rId4"/>
  </p:sldMasterIdLst>
  <p:notesMasterIdLst>
    <p:notesMasterId r:id="rId26"/>
  </p:notesMasterIdLst>
  <p:handoutMasterIdLst>
    <p:handoutMasterId r:id="rId27"/>
  </p:handoutMasterIdLst>
  <p:sldIdLst>
    <p:sldId id="257" r:id="rId5"/>
    <p:sldId id="264" r:id="rId6"/>
    <p:sldId id="265" r:id="rId7"/>
    <p:sldId id="266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7" r:id="rId21"/>
    <p:sldId id="279" r:id="rId22"/>
    <p:sldId id="280" r:id="rId23"/>
    <p:sldId id="281" r:id="rId24"/>
    <p:sldId id="259" r:id="rId25"/>
  </p:sldIdLst>
  <p:sldSz cx="9144000" cy="6858000" type="screen4x3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9961"/>
    <a:srgbClr val="1CB8CF"/>
    <a:srgbClr val="FFCC00"/>
    <a:srgbClr val="21B7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75" autoAdjust="0"/>
  </p:normalViewPr>
  <p:slideViewPr>
    <p:cSldViewPr>
      <p:cViewPr varScale="1">
        <p:scale>
          <a:sx n="118" d="100"/>
          <a:sy n="118" d="100"/>
        </p:scale>
        <p:origin x="-6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645" y="-8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4" Type="http://schemas.microsoft.com/office/2011/relationships/chartColorStyle" Target="colors1.xml"/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CE-43E6-9075-C61E947AC3F4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CE-43E6-9075-C61E947AC3F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DCE-43E6-9075-C61E947AC3F4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DCE-43E6-9075-C61E947AC3F4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DCE-43E6-9075-C61E947AC3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Uslužni sektor</c:v>
                </c:pt>
                <c:pt idx="1">
                  <c:v>Kućanstvo</c:v>
                </c:pt>
                <c:pt idx="2">
                  <c:v>Promet</c:v>
                </c:pt>
                <c:pt idx="3">
                  <c:v>Ostalo</c:v>
                </c:pt>
                <c:pt idx="4">
                  <c:v>Javna rasvjeta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112.0</c:v>
                </c:pt>
                <c:pt idx="1">
                  <c:v>17.0</c:v>
                </c:pt>
                <c:pt idx="2">
                  <c:v>25.0</c:v>
                </c:pt>
                <c:pt idx="3">
                  <c:v>9.0</c:v>
                </c:pt>
                <c:pt idx="4">
                  <c:v>13.0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DCE-43E6-9075-C61E947AC3F4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E57FFD-3A65-4A8F-85DA-81247A5B821D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</dgm:pt>
    <dgm:pt modelId="{7F0BD353-2564-4183-92B1-550E7F0A872A}">
      <dgm:prSet phldrT="[Text]"/>
      <dgm:spPr/>
      <dgm:t>
        <a:bodyPr/>
        <a:lstStyle/>
        <a:p>
          <a:r>
            <a:rPr lang="hr-HR" dirty="0"/>
            <a:t>21 plan</a:t>
          </a:r>
        </a:p>
      </dgm:t>
    </dgm:pt>
    <dgm:pt modelId="{A31E7FEA-C639-4305-A2BB-68D423B12A54}" type="parTrans" cxnId="{BF3730F2-58E5-4CF4-BB18-A132C4F79F66}">
      <dgm:prSet/>
      <dgm:spPr/>
      <dgm:t>
        <a:bodyPr/>
        <a:lstStyle/>
        <a:p>
          <a:endParaRPr lang="hr-HR"/>
        </a:p>
      </dgm:t>
    </dgm:pt>
    <dgm:pt modelId="{30E71493-6F20-4F65-8176-A6DCA4CD6ED3}" type="sibTrans" cxnId="{BF3730F2-58E5-4CF4-BB18-A132C4F79F66}">
      <dgm:prSet/>
      <dgm:spPr/>
      <dgm:t>
        <a:bodyPr/>
        <a:lstStyle/>
        <a:p>
          <a:endParaRPr lang="hr-HR"/>
        </a:p>
      </dgm:t>
    </dgm:pt>
    <dgm:pt modelId="{4D6FCD4F-FAAB-4A9E-B7E8-4F2A3586DADB}">
      <dgm:prSet phldrT="[Text]"/>
      <dgm:spPr/>
      <dgm:t>
        <a:bodyPr/>
        <a:lstStyle/>
        <a:p>
          <a:r>
            <a:rPr lang="hr-HR" dirty="0"/>
            <a:t>176 mjera</a:t>
          </a:r>
        </a:p>
      </dgm:t>
    </dgm:pt>
    <dgm:pt modelId="{431F2C42-DBF5-47D2-B154-6FBDF42FD3AC}" type="parTrans" cxnId="{208316CB-8E76-41B3-A8DC-A06E16513F91}">
      <dgm:prSet/>
      <dgm:spPr/>
      <dgm:t>
        <a:bodyPr/>
        <a:lstStyle/>
        <a:p>
          <a:endParaRPr lang="hr-HR"/>
        </a:p>
      </dgm:t>
    </dgm:pt>
    <dgm:pt modelId="{DE7D840F-FE03-42BC-8A5D-19D239D017D9}" type="sibTrans" cxnId="{208316CB-8E76-41B3-A8DC-A06E16513F91}">
      <dgm:prSet/>
      <dgm:spPr/>
      <dgm:t>
        <a:bodyPr/>
        <a:lstStyle/>
        <a:p>
          <a:endParaRPr lang="hr-HR"/>
        </a:p>
      </dgm:t>
    </dgm:pt>
    <dgm:pt modelId="{9C26F298-EFB4-44C0-AB35-EC8BDD86079E}">
      <dgm:prSet phldrT="[Text]"/>
      <dgm:spPr/>
      <dgm:t>
        <a:bodyPr/>
        <a:lstStyle/>
        <a:p>
          <a:r>
            <a:rPr lang="hr-HR" dirty="0"/>
            <a:t>458,5 TJ</a:t>
          </a:r>
        </a:p>
      </dgm:t>
    </dgm:pt>
    <dgm:pt modelId="{09840A2B-A92D-47D9-84B9-8D2198EF0F50}" type="parTrans" cxnId="{207F5F30-851A-48CF-8BAE-9BB11B0480CF}">
      <dgm:prSet/>
      <dgm:spPr/>
      <dgm:t>
        <a:bodyPr/>
        <a:lstStyle/>
        <a:p>
          <a:endParaRPr lang="hr-HR"/>
        </a:p>
      </dgm:t>
    </dgm:pt>
    <dgm:pt modelId="{407AAA64-0919-48AB-ADE2-A18E3BBB1C54}" type="sibTrans" cxnId="{207F5F30-851A-48CF-8BAE-9BB11B0480CF}">
      <dgm:prSet/>
      <dgm:spPr/>
      <dgm:t>
        <a:bodyPr/>
        <a:lstStyle/>
        <a:p>
          <a:endParaRPr lang="hr-HR"/>
        </a:p>
      </dgm:t>
    </dgm:pt>
    <dgm:pt modelId="{A50E194B-67BF-46E8-9109-009992978BD8}" type="pres">
      <dgm:prSet presAssocID="{F0E57FFD-3A65-4A8F-85DA-81247A5B821D}" presName="Name0" presStyleCnt="0">
        <dgm:presLayoutVars>
          <dgm:dir/>
          <dgm:animOne val="branch"/>
          <dgm:animLvl val="lvl"/>
        </dgm:presLayoutVars>
      </dgm:prSet>
      <dgm:spPr/>
    </dgm:pt>
    <dgm:pt modelId="{1B8F91A3-791D-46AD-837B-176FCD5EACE0}" type="pres">
      <dgm:prSet presAssocID="{7F0BD353-2564-4183-92B1-550E7F0A872A}" presName="chaos" presStyleCnt="0"/>
      <dgm:spPr/>
    </dgm:pt>
    <dgm:pt modelId="{E05B7C31-A6E2-431E-9BE5-8515057D7024}" type="pres">
      <dgm:prSet presAssocID="{7F0BD353-2564-4183-92B1-550E7F0A872A}" presName="parTx1" presStyleLbl="revTx" presStyleIdx="0" presStyleCnt="2"/>
      <dgm:spPr/>
      <dgm:t>
        <a:bodyPr/>
        <a:lstStyle/>
        <a:p>
          <a:endParaRPr lang="en-US"/>
        </a:p>
      </dgm:t>
    </dgm:pt>
    <dgm:pt modelId="{495F64FF-2567-42FB-9C93-B54D85397ADF}" type="pres">
      <dgm:prSet presAssocID="{7F0BD353-2564-4183-92B1-550E7F0A872A}" presName="c1" presStyleLbl="node1" presStyleIdx="0" presStyleCnt="19"/>
      <dgm:spPr/>
    </dgm:pt>
    <dgm:pt modelId="{AD93F558-1CC7-471E-90ED-0F1C00135DF4}" type="pres">
      <dgm:prSet presAssocID="{7F0BD353-2564-4183-92B1-550E7F0A872A}" presName="c2" presStyleLbl="node1" presStyleIdx="1" presStyleCnt="19"/>
      <dgm:spPr/>
    </dgm:pt>
    <dgm:pt modelId="{72493C97-BC7A-411E-BEFE-A06C99E1916A}" type="pres">
      <dgm:prSet presAssocID="{7F0BD353-2564-4183-92B1-550E7F0A872A}" presName="c3" presStyleLbl="node1" presStyleIdx="2" presStyleCnt="19"/>
      <dgm:spPr/>
    </dgm:pt>
    <dgm:pt modelId="{E5C3BE54-458C-4AB5-B384-E22B073FCEB0}" type="pres">
      <dgm:prSet presAssocID="{7F0BD353-2564-4183-92B1-550E7F0A872A}" presName="c4" presStyleLbl="node1" presStyleIdx="3" presStyleCnt="19"/>
      <dgm:spPr/>
    </dgm:pt>
    <dgm:pt modelId="{EEB725C7-BE89-4C20-A6FC-6576D26A2C42}" type="pres">
      <dgm:prSet presAssocID="{7F0BD353-2564-4183-92B1-550E7F0A872A}" presName="c5" presStyleLbl="node1" presStyleIdx="4" presStyleCnt="19"/>
      <dgm:spPr/>
    </dgm:pt>
    <dgm:pt modelId="{01C1FBB1-A59D-475D-97CB-F4728592A6FD}" type="pres">
      <dgm:prSet presAssocID="{7F0BD353-2564-4183-92B1-550E7F0A872A}" presName="c6" presStyleLbl="node1" presStyleIdx="5" presStyleCnt="19"/>
      <dgm:spPr/>
    </dgm:pt>
    <dgm:pt modelId="{B9B447E6-0B57-4ED0-A5C4-DF06E24EE217}" type="pres">
      <dgm:prSet presAssocID="{7F0BD353-2564-4183-92B1-550E7F0A872A}" presName="c7" presStyleLbl="node1" presStyleIdx="6" presStyleCnt="19"/>
      <dgm:spPr/>
    </dgm:pt>
    <dgm:pt modelId="{F43750BE-82AB-4CB1-8203-11166D10B09B}" type="pres">
      <dgm:prSet presAssocID="{7F0BD353-2564-4183-92B1-550E7F0A872A}" presName="c8" presStyleLbl="node1" presStyleIdx="7" presStyleCnt="19"/>
      <dgm:spPr/>
    </dgm:pt>
    <dgm:pt modelId="{81AE7BB2-E215-40F2-BED0-0ACA0E71A520}" type="pres">
      <dgm:prSet presAssocID="{7F0BD353-2564-4183-92B1-550E7F0A872A}" presName="c9" presStyleLbl="node1" presStyleIdx="8" presStyleCnt="19"/>
      <dgm:spPr/>
    </dgm:pt>
    <dgm:pt modelId="{ECE4A242-4FB2-4C2D-B4B9-3E8CC1EAE526}" type="pres">
      <dgm:prSet presAssocID="{7F0BD353-2564-4183-92B1-550E7F0A872A}" presName="c10" presStyleLbl="node1" presStyleIdx="9" presStyleCnt="19"/>
      <dgm:spPr/>
    </dgm:pt>
    <dgm:pt modelId="{F6EC4BF5-A0AD-4704-A8CE-5BD3D2221326}" type="pres">
      <dgm:prSet presAssocID="{7F0BD353-2564-4183-92B1-550E7F0A872A}" presName="c11" presStyleLbl="node1" presStyleIdx="10" presStyleCnt="19"/>
      <dgm:spPr/>
    </dgm:pt>
    <dgm:pt modelId="{842D5E02-E11D-45A6-BFFF-0E1222B91041}" type="pres">
      <dgm:prSet presAssocID="{7F0BD353-2564-4183-92B1-550E7F0A872A}" presName="c12" presStyleLbl="node1" presStyleIdx="11" presStyleCnt="19"/>
      <dgm:spPr/>
    </dgm:pt>
    <dgm:pt modelId="{081CC805-9B9C-4692-A58A-A513FF333356}" type="pres">
      <dgm:prSet presAssocID="{7F0BD353-2564-4183-92B1-550E7F0A872A}" presName="c13" presStyleLbl="node1" presStyleIdx="12" presStyleCnt="19"/>
      <dgm:spPr/>
    </dgm:pt>
    <dgm:pt modelId="{278239C6-9EEA-4689-BFDF-030E2C89FBC2}" type="pres">
      <dgm:prSet presAssocID="{7F0BD353-2564-4183-92B1-550E7F0A872A}" presName="c14" presStyleLbl="node1" presStyleIdx="13" presStyleCnt="19"/>
      <dgm:spPr/>
    </dgm:pt>
    <dgm:pt modelId="{A58CE0A9-EDE9-4916-9B73-C7AB2253642E}" type="pres">
      <dgm:prSet presAssocID="{7F0BD353-2564-4183-92B1-550E7F0A872A}" presName="c15" presStyleLbl="node1" presStyleIdx="14" presStyleCnt="19"/>
      <dgm:spPr/>
    </dgm:pt>
    <dgm:pt modelId="{42140780-3718-4B32-8AAB-23425D74DDFD}" type="pres">
      <dgm:prSet presAssocID="{7F0BD353-2564-4183-92B1-550E7F0A872A}" presName="c16" presStyleLbl="node1" presStyleIdx="15" presStyleCnt="19"/>
      <dgm:spPr/>
    </dgm:pt>
    <dgm:pt modelId="{7D311652-2247-4B73-A99C-427A5DEB6885}" type="pres">
      <dgm:prSet presAssocID="{7F0BD353-2564-4183-92B1-550E7F0A872A}" presName="c17" presStyleLbl="node1" presStyleIdx="16" presStyleCnt="19"/>
      <dgm:spPr/>
    </dgm:pt>
    <dgm:pt modelId="{4380DD06-2DD6-4B06-BE1E-16B50EDBF80A}" type="pres">
      <dgm:prSet presAssocID="{7F0BD353-2564-4183-92B1-550E7F0A872A}" presName="c18" presStyleLbl="node1" presStyleIdx="17" presStyleCnt="19"/>
      <dgm:spPr/>
    </dgm:pt>
    <dgm:pt modelId="{CABA03B2-0781-4547-9503-71F08A543673}" type="pres">
      <dgm:prSet presAssocID="{30E71493-6F20-4F65-8176-A6DCA4CD6ED3}" presName="chevronComposite1" presStyleCnt="0"/>
      <dgm:spPr/>
    </dgm:pt>
    <dgm:pt modelId="{E5C193FE-E661-4BA3-80E5-C6778D678376}" type="pres">
      <dgm:prSet presAssocID="{30E71493-6F20-4F65-8176-A6DCA4CD6ED3}" presName="chevron1" presStyleLbl="sibTrans2D1" presStyleIdx="0" presStyleCnt="2"/>
      <dgm:spPr/>
    </dgm:pt>
    <dgm:pt modelId="{D9058B68-3795-4E17-934F-11E36AD3017A}" type="pres">
      <dgm:prSet presAssocID="{30E71493-6F20-4F65-8176-A6DCA4CD6ED3}" presName="spChevron1" presStyleCnt="0"/>
      <dgm:spPr/>
    </dgm:pt>
    <dgm:pt modelId="{4C18B46C-3D5D-4CA0-8797-7512E1FB4979}" type="pres">
      <dgm:prSet presAssocID="{4D6FCD4F-FAAB-4A9E-B7E8-4F2A3586DADB}" presName="middle" presStyleCnt="0"/>
      <dgm:spPr/>
    </dgm:pt>
    <dgm:pt modelId="{4DD702D2-E1E7-41F3-A609-7590108072FD}" type="pres">
      <dgm:prSet presAssocID="{4D6FCD4F-FAAB-4A9E-B7E8-4F2A3586DADB}" presName="parTxMid" presStyleLbl="revTx" presStyleIdx="1" presStyleCnt="2"/>
      <dgm:spPr/>
      <dgm:t>
        <a:bodyPr/>
        <a:lstStyle/>
        <a:p>
          <a:endParaRPr lang="en-US"/>
        </a:p>
      </dgm:t>
    </dgm:pt>
    <dgm:pt modelId="{94FF706F-0865-44DC-A44B-41D499CDC053}" type="pres">
      <dgm:prSet presAssocID="{4D6FCD4F-FAAB-4A9E-B7E8-4F2A3586DADB}" presName="spMid" presStyleCnt="0"/>
      <dgm:spPr/>
    </dgm:pt>
    <dgm:pt modelId="{9297E7D3-0A4B-4AFC-86E1-0A855830C40F}" type="pres">
      <dgm:prSet presAssocID="{DE7D840F-FE03-42BC-8A5D-19D239D017D9}" presName="chevronComposite1" presStyleCnt="0"/>
      <dgm:spPr/>
    </dgm:pt>
    <dgm:pt modelId="{4588BB5F-17C4-4878-B18E-34DADDF4D9C9}" type="pres">
      <dgm:prSet presAssocID="{DE7D840F-FE03-42BC-8A5D-19D239D017D9}" presName="chevron1" presStyleLbl="sibTrans2D1" presStyleIdx="1" presStyleCnt="2"/>
      <dgm:spPr/>
    </dgm:pt>
    <dgm:pt modelId="{416106EC-3354-4435-8B17-4A6867060306}" type="pres">
      <dgm:prSet presAssocID="{DE7D840F-FE03-42BC-8A5D-19D239D017D9}" presName="spChevron1" presStyleCnt="0"/>
      <dgm:spPr/>
    </dgm:pt>
    <dgm:pt modelId="{8F95E5F6-FDA9-4610-9FF9-7A407BCAFA74}" type="pres">
      <dgm:prSet presAssocID="{9C26F298-EFB4-44C0-AB35-EC8BDD86079E}" presName="last" presStyleCnt="0"/>
      <dgm:spPr/>
    </dgm:pt>
    <dgm:pt modelId="{E2F4A907-C02A-4C60-B365-0E5E949CD063}" type="pres">
      <dgm:prSet presAssocID="{9C26F298-EFB4-44C0-AB35-EC8BDD86079E}" presName="circleTx" presStyleLbl="node1" presStyleIdx="18" presStyleCnt="19"/>
      <dgm:spPr/>
      <dgm:t>
        <a:bodyPr/>
        <a:lstStyle/>
        <a:p>
          <a:endParaRPr lang="en-US"/>
        </a:p>
      </dgm:t>
    </dgm:pt>
    <dgm:pt modelId="{27FA9ACB-0C6E-4DCD-9D79-26B7E3269446}" type="pres">
      <dgm:prSet presAssocID="{9C26F298-EFB4-44C0-AB35-EC8BDD86079E}" presName="spN" presStyleCnt="0"/>
      <dgm:spPr/>
    </dgm:pt>
  </dgm:ptLst>
  <dgm:cxnLst>
    <dgm:cxn modelId="{208316CB-8E76-41B3-A8DC-A06E16513F91}" srcId="{F0E57FFD-3A65-4A8F-85DA-81247A5B821D}" destId="{4D6FCD4F-FAAB-4A9E-B7E8-4F2A3586DADB}" srcOrd="1" destOrd="0" parTransId="{431F2C42-DBF5-47D2-B154-6FBDF42FD3AC}" sibTransId="{DE7D840F-FE03-42BC-8A5D-19D239D017D9}"/>
    <dgm:cxn modelId="{BF3730F2-58E5-4CF4-BB18-A132C4F79F66}" srcId="{F0E57FFD-3A65-4A8F-85DA-81247A5B821D}" destId="{7F0BD353-2564-4183-92B1-550E7F0A872A}" srcOrd="0" destOrd="0" parTransId="{A31E7FEA-C639-4305-A2BB-68D423B12A54}" sibTransId="{30E71493-6F20-4F65-8176-A6DCA4CD6ED3}"/>
    <dgm:cxn modelId="{ADB28627-27F4-49F9-8BDB-458FA0A944CD}" type="presOf" srcId="{F0E57FFD-3A65-4A8F-85DA-81247A5B821D}" destId="{A50E194B-67BF-46E8-9109-009992978BD8}" srcOrd="0" destOrd="0" presId="urn:microsoft.com/office/officeart/2009/3/layout/RandomtoResultProcess"/>
    <dgm:cxn modelId="{54D82502-08B0-440F-BF0C-DB1508ED1F61}" type="presOf" srcId="{7F0BD353-2564-4183-92B1-550E7F0A872A}" destId="{E05B7C31-A6E2-431E-9BE5-8515057D7024}" srcOrd="0" destOrd="0" presId="urn:microsoft.com/office/officeart/2009/3/layout/RandomtoResultProcess"/>
    <dgm:cxn modelId="{207F5F30-851A-48CF-8BAE-9BB11B0480CF}" srcId="{F0E57FFD-3A65-4A8F-85DA-81247A5B821D}" destId="{9C26F298-EFB4-44C0-AB35-EC8BDD86079E}" srcOrd="2" destOrd="0" parTransId="{09840A2B-A92D-47D9-84B9-8D2198EF0F50}" sibTransId="{407AAA64-0919-48AB-ADE2-A18E3BBB1C54}"/>
    <dgm:cxn modelId="{2C9C4618-F06E-4D12-9674-F1B1D0754B1C}" type="presOf" srcId="{4D6FCD4F-FAAB-4A9E-B7E8-4F2A3586DADB}" destId="{4DD702D2-E1E7-41F3-A609-7590108072FD}" srcOrd="0" destOrd="0" presId="urn:microsoft.com/office/officeart/2009/3/layout/RandomtoResultProcess"/>
    <dgm:cxn modelId="{AB7240BC-C30B-4DB1-949E-73C9961AE94A}" type="presOf" srcId="{9C26F298-EFB4-44C0-AB35-EC8BDD86079E}" destId="{E2F4A907-C02A-4C60-B365-0E5E949CD063}" srcOrd="0" destOrd="0" presId="urn:microsoft.com/office/officeart/2009/3/layout/RandomtoResultProcess"/>
    <dgm:cxn modelId="{DEB9D0C1-19B2-482C-B589-D2C6AC4A2763}" type="presParOf" srcId="{A50E194B-67BF-46E8-9109-009992978BD8}" destId="{1B8F91A3-791D-46AD-837B-176FCD5EACE0}" srcOrd="0" destOrd="0" presId="urn:microsoft.com/office/officeart/2009/3/layout/RandomtoResultProcess"/>
    <dgm:cxn modelId="{12BE3141-3790-47A6-89AF-1ED8CD17DBB0}" type="presParOf" srcId="{1B8F91A3-791D-46AD-837B-176FCD5EACE0}" destId="{E05B7C31-A6E2-431E-9BE5-8515057D7024}" srcOrd="0" destOrd="0" presId="urn:microsoft.com/office/officeart/2009/3/layout/RandomtoResultProcess"/>
    <dgm:cxn modelId="{B9DE292D-61F9-4CB7-95EA-DCB3FB66ADC2}" type="presParOf" srcId="{1B8F91A3-791D-46AD-837B-176FCD5EACE0}" destId="{495F64FF-2567-42FB-9C93-B54D85397ADF}" srcOrd="1" destOrd="0" presId="urn:microsoft.com/office/officeart/2009/3/layout/RandomtoResultProcess"/>
    <dgm:cxn modelId="{B16DCF4C-33F0-4B66-884D-2D98E19F365F}" type="presParOf" srcId="{1B8F91A3-791D-46AD-837B-176FCD5EACE0}" destId="{AD93F558-1CC7-471E-90ED-0F1C00135DF4}" srcOrd="2" destOrd="0" presId="urn:microsoft.com/office/officeart/2009/3/layout/RandomtoResultProcess"/>
    <dgm:cxn modelId="{5DEAE9EA-91BE-4CB4-A1DD-4EA1611E9F91}" type="presParOf" srcId="{1B8F91A3-791D-46AD-837B-176FCD5EACE0}" destId="{72493C97-BC7A-411E-BEFE-A06C99E1916A}" srcOrd="3" destOrd="0" presId="urn:microsoft.com/office/officeart/2009/3/layout/RandomtoResultProcess"/>
    <dgm:cxn modelId="{AC6909C8-1874-4D6C-8997-32E8D8EF294D}" type="presParOf" srcId="{1B8F91A3-791D-46AD-837B-176FCD5EACE0}" destId="{E5C3BE54-458C-4AB5-B384-E22B073FCEB0}" srcOrd="4" destOrd="0" presId="urn:microsoft.com/office/officeart/2009/3/layout/RandomtoResultProcess"/>
    <dgm:cxn modelId="{884236E4-03AA-432E-9E89-3E46820AF5D2}" type="presParOf" srcId="{1B8F91A3-791D-46AD-837B-176FCD5EACE0}" destId="{EEB725C7-BE89-4C20-A6FC-6576D26A2C42}" srcOrd="5" destOrd="0" presId="urn:microsoft.com/office/officeart/2009/3/layout/RandomtoResultProcess"/>
    <dgm:cxn modelId="{999F5EDA-1245-468A-8661-4BB6E0F3C26A}" type="presParOf" srcId="{1B8F91A3-791D-46AD-837B-176FCD5EACE0}" destId="{01C1FBB1-A59D-475D-97CB-F4728592A6FD}" srcOrd="6" destOrd="0" presId="urn:microsoft.com/office/officeart/2009/3/layout/RandomtoResultProcess"/>
    <dgm:cxn modelId="{113E6334-B94C-4A2C-9785-D41E48BA1839}" type="presParOf" srcId="{1B8F91A3-791D-46AD-837B-176FCD5EACE0}" destId="{B9B447E6-0B57-4ED0-A5C4-DF06E24EE217}" srcOrd="7" destOrd="0" presId="urn:microsoft.com/office/officeart/2009/3/layout/RandomtoResultProcess"/>
    <dgm:cxn modelId="{E60DD0BB-6E47-41E8-AB4E-9FE437A5FA14}" type="presParOf" srcId="{1B8F91A3-791D-46AD-837B-176FCD5EACE0}" destId="{F43750BE-82AB-4CB1-8203-11166D10B09B}" srcOrd="8" destOrd="0" presId="urn:microsoft.com/office/officeart/2009/3/layout/RandomtoResultProcess"/>
    <dgm:cxn modelId="{2DFBB934-6019-41FB-ADC3-80D135E918A1}" type="presParOf" srcId="{1B8F91A3-791D-46AD-837B-176FCD5EACE0}" destId="{81AE7BB2-E215-40F2-BED0-0ACA0E71A520}" srcOrd="9" destOrd="0" presId="urn:microsoft.com/office/officeart/2009/3/layout/RandomtoResultProcess"/>
    <dgm:cxn modelId="{D3D2FE21-26D1-462D-8C3A-2E0C64900A02}" type="presParOf" srcId="{1B8F91A3-791D-46AD-837B-176FCD5EACE0}" destId="{ECE4A242-4FB2-4C2D-B4B9-3E8CC1EAE526}" srcOrd="10" destOrd="0" presId="urn:microsoft.com/office/officeart/2009/3/layout/RandomtoResultProcess"/>
    <dgm:cxn modelId="{6F0548CE-12D3-4BCE-A3F0-385AA192DF74}" type="presParOf" srcId="{1B8F91A3-791D-46AD-837B-176FCD5EACE0}" destId="{F6EC4BF5-A0AD-4704-A8CE-5BD3D2221326}" srcOrd="11" destOrd="0" presId="urn:microsoft.com/office/officeart/2009/3/layout/RandomtoResultProcess"/>
    <dgm:cxn modelId="{280F9AF4-D8EB-4AC5-82D0-34E36ACD85F5}" type="presParOf" srcId="{1B8F91A3-791D-46AD-837B-176FCD5EACE0}" destId="{842D5E02-E11D-45A6-BFFF-0E1222B91041}" srcOrd="12" destOrd="0" presId="urn:microsoft.com/office/officeart/2009/3/layout/RandomtoResultProcess"/>
    <dgm:cxn modelId="{55D0173B-1483-4AF6-A773-CCAA666DA0BD}" type="presParOf" srcId="{1B8F91A3-791D-46AD-837B-176FCD5EACE0}" destId="{081CC805-9B9C-4692-A58A-A513FF333356}" srcOrd="13" destOrd="0" presId="urn:microsoft.com/office/officeart/2009/3/layout/RandomtoResultProcess"/>
    <dgm:cxn modelId="{37FB920E-83EC-4379-A42B-61B52AB9A188}" type="presParOf" srcId="{1B8F91A3-791D-46AD-837B-176FCD5EACE0}" destId="{278239C6-9EEA-4689-BFDF-030E2C89FBC2}" srcOrd="14" destOrd="0" presId="urn:microsoft.com/office/officeart/2009/3/layout/RandomtoResultProcess"/>
    <dgm:cxn modelId="{C63607A2-FA17-471A-A760-8A2C6246286C}" type="presParOf" srcId="{1B8F91A3-791D-46AD-837B-176FCD5EACE0}" destId="{A58CE0A9-EDE9-4916-9B73-C7AB2253642E}" srcOrd="15" destOrd="0" presId="urn:microsoft.com/office/officeart/2009/3/layout/RandomtoResultProcess"/>
    <dgm:cxn modelId="{EF93C95F-BFB9-45C7-AF9F-9559D3866A4C}" type="presParOf" srcId="{1B8F91A3-791D-46AD-837B-176FCD5EACE0}" destId="{42140780-3718-4B32-8AAB-23425D74DDFD}" srcOrd="16" destOrd="0" presId="urn:microsoft.com/office/officeart/2009/3/layout/RandomtoResultProcess"/>
    <dgm:cxn modelId="{3D36A12F-9920-41CE-BCF1-6CFB20CC59CE}" type="presParOf" srcId="{1B8F91A3-791D-46AD-837B-176FCD5EACE0}" destId="{7D311652-2247-4B73-A99C-427A5DEB6885}" srcOrd="17" destOrd="0" presId="urn:microsoft.com/office/officeart/2009/3/layout/RandomtoResultProcess"/>
    <dgm:cxn modelId="{C3F906C8-0A31-465C-96B2-C13681558ABE}" type="presParOf" srcId="{1B8F91A3-791D-46AD-837B-176FCD5EACE0}" destId="{4380DD06-2DD6-4B06-BE1E-16B50EDBF80A}" srcOrd="18" destOrd="0" presId="urn:microsoft.com/office/officeart/2009/3/layout/RandomtoResultProcess"/>
    <dgm:cxn modelId="{FB7AB5E2-A8EB-4BC3-A3C5-2DB336DFE9A0}" type="presParOf" srcId="{A50E194B-67BF-46E8-9109-009992978BD8}" destId="{CABA03B2-0781-4547-9503-71F08A543673}" srcOrd="1" destOrd="0" presId="urn:microsoft.com/office/officeart/2009/3/layout/RandomtoResultProcess"/>
    <dgm:cxn modelId="{458385BF-BF59-47CB-A884-23521EFAD5BA}" type="presParOf" srcId="{CABA03B2-0781-4547-9503-71F08A543673}" destId="{E5C193FE-E661-4BA3-80E5-C6778D678376}" srcOrd="0" destOrd="0" presId="urn:microsoft.com/office/officeart/2009/3/layout/RandomtoResultProcess"/>
    <dgm:cxn modelId="{C5C2588C-332D-465C-8060-EFCDE56B9874}" type="presParOf" srcId="{CABA03B2-0781-4547-9503-71F08A543673}" destId="{D9058B68-3795-4E17-934F-11E36AD3017A}" srcOrd="1" destOrd="0" presId="urn:microsoft.com/office/officeart/2009/3/layout/RandomtoResultProcess"/>
    <dgm:cxn modelId="{BD184CAE-A860-4CE6-91E2-06DC23C05FE2}" type="presParOf" srcId="{A50E194B-67BF-46E8-9109-009992978BD8}" destId="{4C18B46C-3D5D-4CA0-8797-7512E1FB4979}" srcOrd="2" destOrd="0" presId="urn:microsoft.com/office/officeart/2009/3/layout/RandomtoResultProcess"/>
    <dgm:cxn modelId="{6BB401D9-720A-49CF-ADEB-07A7507FE0DF}" type="presParOf" srcId="{4C18B46C-3D5D-4CA0-8797-7512E1FB4979}" destId="{4DD702D2-E1E7-41F3-A609-7590108072FD}" srcOrd="0" destOrd="0" presId="urn:microsoft.com/office/officeart/2009/3/layout/RandomtoResultProcess"/>
    <dgm:cxn modelId="{D7285419-C615-40D0-9F09-94F08DC30CA0}" type="presParOf" srcId="{4C18B46C-3D5D-4CA0-8797-7512E1FB4979}" destId="{94FF706F-0865-44DC-A44B-41D499CDC053}" srcOrd="1" destOrd="0" presId="urn:microsoft.com/office/officeart/2009/3/layout/RandomtoResultProcess"/>
    <dgm:cxn modelId="{30081C73-CE0B-4F76-AF9B-03E447962DF0}" type="presParOf" srcId="{A50E194B-67BF-46E8-9109-009992978BD8}" destId="{9297E7D3-0A4B-4AFC-86E1-0A855830C40F}" srcOrd="3" destOrd="0" presId="urn:microsoft.com/office/officeart/2009/3/layout/RandomtoResultProcess"/>
    <dgm:cxn modelId="{2BABFD1D-E069-4212-B5AD-5E6A3B3ACF3B}" type="presParOf" srcId="{9297E7D3-0A4B-4AFC-86E1-0A855830C40F}" destId="{4588BB5F-17C4-4878-B18E-34DADDF4D9C9}" srcOrd="0" destOrd="0" presId="urn:microsoft.com/office/officeart/2009/3/layout/RandomtoResultProcess"/>
    <dgm:cxn modelId="{AD3881A4-7869-4A11-B5D9-3B62C2F817C0}" type="presParOf" srcId="{9297E7D3-0A4B-4AFC-86E1-0A855830C40F}" destId="{416106EC-3354-4435-8B17-4A6867060306}" srcOrd="1" destOrd="0" presId="urn:microsoft.com/office/officeart/2009/3/layout/RandomtoResultProcess"/>
    <dgm:cxn modelId="{FF308480-2988-4D63-BB13-E24925CFA8FF}" type="presParOf" srcId="{A50E194B-67BF-46E8-9109-009992978BD8}" destId="{8F95E5F6-FDA9-4610-9FF9-7A407BCAFA74}" srcOrd="4" destOrd="0" presId="urn:microsoft.com/office/officeart/2009/3/layout/RandomtoResultProcess"/>
    <dgm:cxn modelId="{C4FE0A6E-AA60-420C-BBB4-BA0D16B6F879}" type="presParOf" srcId="{8F95E5F6-FDA9-4610-9FF9-7A407BCAFA74}" destId="{E2F4A907-C02A-4C60-B365-0E5E949CD063}" srcOrd="0" destOrd="0" presId="urn:microsoft.com/office/officeart/2009/3/layout/RandomtoResultProcess"/>
    <dgm:cxn modelId="{ABEC9951-8241-4489-BE4B-563E490FCAAE}" type="presParOf" srcId="{8F95E5F6-FDA9-4610-9FF9-7A407BCAFA74}" destId="{27FA9ACB-0C6E-4DCD-9D79-26B7E3269446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5B7C31-A6E2-431E-9BE5-8515057D7024}">
      <dsp:nvSpPr>
        <dsp:cNvPr id="0" name=""/>
        <dsp:cNvSpPr/>
      </dsp:nvSpPr>
      <dsp:spPr>
        <a:xfrm>
          <a:off x="111972" y="1431606"/>
          <a:ext cx="1636724" cy="539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/>
            <a:t>21 plan</a:t>
          </a:r>
        </a:p>
      </dsp:txBody>
      <dsp:txXfrm>
        <a:off x="111972" y="1431606"/>
        <a:ext cx="1636724" cy="539375"/>
      </dsp:txXfrm>
    </dsp:sp>
    <dsp:sp modelId="{495F64FF-2567-42FB-9C93-B54D85397ADF}">
      <dsp:nvSpPr>
        <dsp:cNvPr id="0" name=""/>
        <dsp:cNvSpPr/>
      </dsp:nvSpPr>
      <dsp:spPr>
        <a:xfrm>
          <a:off x="110112" y="1267562"/>
          <a:ext cx="130194" cy="1301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3F558-1CC7-471E-90ED-0F1C00135DF4}">
      <dsp:nvSpPr>
        <dsp:cNvPr id="0" name=""/>
        <dsp:cNvSpPr/>
      </dsp:nvSpPr>
      <dsp:spPr>
        <a:xfrm>
          <a:off x="201248" y="1085290"/>
          <a:ext cx="130194" cy="1301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93C97-BC7A-411E-BEFE-A06C99E1916A}">
      <dsp:nvSpPr>
        <dsp:cNvPr id="0" name=""/>
        <dsp:cNvSpPr/>
      </dsp:nvSpPr>
      <dsp:spPr>
        <a:xfrm>
          <a:off x="419974" y="1121744"/>
          <a:ext cx="204590" cy="204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3BE54-458C-4AB5-B384-E22B073FCEB0}">
      <dsp:nvSpPr>
        <dsp:cNvPr id="0" name=""/>
        <dsp:cNvSpPr/>
      </dsp:nvSpPr>
      <dsp:spPr>
        <a:xfrm>
          <a:off x="602245" y="921245"/>
          <a:ext cx="130194" cy="1301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B725C7-BE89-4C20-A6FC-6576D26A2C42}">
      <dsp:nvSpPr>
        <dsp:cNvPr id="0" name=""/>
        <dsp:cNvSpPr/>
      </dsp:nvSpPr>
      <dsp:spPr>
        <a:xfrm>
          <a:off x="839199" y="848337"/>
          <a:ext cx="130194" cy="1301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1FBB1-A59D-475D-97CB-F4728592A6FD}">
      <dsp:nvSpPr>
        <dsp:cNvPr id="0" name=""/>
        <dsp:cNvSpPr/>
      </dsp:nvSpPr>
      <dsp:spPr>
        <a:xfrm>
          <a:off x="1130833" y="975927"/>
          <a:ext cx="130194" cy="1301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447E6-0B57-4ED0-A5C4-DF06E24EE217}">
      <dsp:nvSpPr>
        <dsp:cNvPr id="0" name=""/>
        <dsp:cNvSpPr/>
      </dsp:nvSpPr>
      <dsp:spPr>
        <a:xfrm>
          <a:off x="1313105" y="1067063"/>
          <a:ext cx="204590" cy="204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750BE-82AB-4CB1-8203-11166D10B09B}">
      <dsp:nvSpPr>
        <dsp:cNvPr id="0" name=""/>
        <dsp:cNvSpPr/>
      </dsp:nvSpPr>
      <dsp:spPr>
        <a:xfrm>
          <a:off x="1568285" y="1267562"/>
          <a:ext cx="130194" cy="1301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AE7BB2-E215-40F2-BED0-0ACA0E71A520}">
      <dsp:nvSpPr>
        <dsp:cNvPr id="0" name=""/>
        <dsp:cNvSpPr/>
      </dsp:nvSpPr>
      <dsp:spPr>
        <a:xfrm>
          <a:off x="1677648" y="1468060"/>
          <a:ext cx="130194" cy="1301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4A242-4FB2-4C2D-B4B9-3E8CC1EAE526}">
      <dsp:nvSpPr>
        <dsp:cNvPr id="0" name=""/>
        <dsp:cNvSpPr/>
      </dsp:nvSpPr>
      <dsp:spPr>
        <a:xfrm>
          <a:off x="729836" y="1085290"/>
          <a:ext cx="334784" cy="3347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C4BF5-A0AD-4704-A8CE-5BD3D2221326}">
      <dsp:nvSpPr>
        <dsp:cNvPr id="0" name=""/>
        <dsp:cNvSpPr/>
      </dsp:nvSpPr>
      <dsp:spPr>
        <a:xfrm>
          <a:off x="18976" y="1777922"/>
          <a:ext cx="130194" cy="1301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2D5E02-E11D-45A6-BFFF-0E1222B91041}">
      <dsp:nvSpPr>
        <dsp:cNvPr id="0" name=""/>
        <dsp:cNvSpPr/>
      </dsp:nvSpPr>
      <dsp:spPr>
        <a:xfrm>
          <a:off x="128339" y="1941967"/>
          <a:ext cx="204590" cy="204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CC805-9B9C-4692-A58A-A513FF333356}">
      <dsp:nvSpPr>
        <dsp:cNvPr id="0" name=""/>
        <dsp:cNvSpPr/>
      </dsp:nvSpPr>
      <dsp:spPr>
        <a:xfrm>
          <a:off x="401747" y="2087784"/>
          <a:ext cx="297586" cy="2975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8239C6-9EEA-4689-BFDF-030E2C89FBC2}">
      <dsp:nvSpPr>
        <dsp:cNvPr id="0" name=""/>
        <dsp:cNvSpPr/>
      </dsp:nvSpPr>
      <dsp:spPr>
        <a:xfrm>
          <a:off x="784517" y="2324737"/>
          <a:ext cx="130194" cy="1301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CE0A9-EDE9-4916-9B73-C7AB2253642E}">
      <dsp:nvSpPr>
        <dsp:cNvPr id="0" name=""/>
        <dsp:cNvSpPr/>
      </dsp:nvSpPr>
      <dsp:spPr>
        <a:xfrm>
          <a:off x="857426" y="2087784"/>
          <a:ext cx="204590" cy="204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140780-3718-4B32-8AAB-23425D74DDFD}">
      <dsp:nvSpPr>
        <dsp:cNvPr id="0" name=""/>
        <dsp:cNvSpPr/>
      </dsp:nvSpPr>
      <dsp:spPr>
        <a:xfrm>
          <a:off x="1039697" y="2342964"/>
          <a:ext cx="130194" cy="1301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11652-2247-4B73-A99C-427A5DEB6885}">
      <dsp:nvSpPr>
        <dsp:cNvPr id="0" name=""/>
        <dsp:cNvSpPr/>
      </dsp:nvSpPr>
      <dsp:spPr>
        <a:xfrm>
          <a:off x="1203742" y="2051330"/>
          <a:ext cx="297586" cy="2975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0DD06-2DD6-4B06-BE1E-16B50EDBF80A}">
      <dsp:nvSpPr>
        <dsp:cNvPr id="0" name=""/>
        <dsp:cNvSpPr/>
      </dsp:nvSpPr>
      <dsp:spPr>
        <a:xfrm>
          <a:off x="1604739" y="1978421"/>
          <a:ext cx="204590" cy="204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193FE-E661-4BA3-80E5-C6778D678376}">
      <dsp:nvSpPr>
        <dsp:cNvPr id="0" name=""/>
        <dsp:cNvSpPr/>
      </dsp:nvSpPr>
      <dsp:spPr>
        <a:xfrm>
          <a:off x="1809330" y="1121441"/>
          <a:ext cx="600853" cy="1147094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D702D2-E1E7-41F3-A609-7590108072FD}">
      <dsp:nvSpPr>
        <dsp:cNvPr id="0" name=""/>
        <dsp:cNvSpPr/>
      </dsp:nvSpPr>
      <dsp:spPr>
        <a:xfrm>
          <a:off x="2410183" y="1121998"/>
          <a:ext cx="1638691" cy="1147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/>
            <a:t>176 mjera</a:t>
          </a:r>
        </a:p>
      </dsp:txBody>
      <dsp:txXfrm>
        <a:off x="2410183" y="1121998"/>
        <a:ext cx="1638691" cy="1147083"/>
      </dsp:txXfrm>
    </dsp:sp>
    <dsp:sp modelId="{4588BB5F-17C4-4878-B18E-34DADDF4D9C9}">
      <dsp:nvSpPr>
        <dsp:cNvPr id="0" name=""/>
        <dsp:cNvSpPr/>
      </dsp:nvSpPr>
      <dsp:spPr>
        <a:xfrm>
          <a:off x="4048875" y="1121441"/>
          <a:ext cx="600853" cy="1147094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4A907-C02A-4C60-B365-0E5E949CD063}">
      <dsp:nvSpPr>
        <dsp:cNvPr id="0" name=""/>
        <dsp:cNvSpPr/>
      </dsp:nvSpPr>
      <dsp:spPr>
        <a:xfrm>
          <a:off x="4715276" y="1026643"/>
          <a:ext cx="1392887" cy="13928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/>
            <a:t>458,5 TJ</a:t>
          </a:r>
        </a:p>
      </dsp:txBody>
      <dsp:txXfrm>
        <a:off x="4919260" y="1230627"/>
        <a:ext cx="984919" cy="984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BDAC6-02DF-4DB8-86F3-3483125132DC}" type="datetimeFigureOut">
              <a:rPr lang="hr-HR" smtClean="0"/>
              <a:t>12/06/17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72E0C-63C2-4381-9440-40DEEB25C5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860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BCC57-04AA-4404-8BAD-6DB0D3B48556}" type="datetimeFigureOut">
              <a:rPr lang="fr-FR" smtClean="0"/>
              <a:t>12/06/17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BECE1-868B-4983-9655-ECCB303A16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5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ogo onl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0063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ab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67544" y="432000"/>
            <a:ext cx="8229600" cy="634082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4" name="ZoneTexte 3"/>
          <p:cNvSpPr txBox="1"/>
          <p:nvPr userDrawn="1"/>
        </p:nvSpPr>
        <p:spPr>
          <a:xfrm>
            <a:off x="539552" y="134076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Espace réservé du tableau 10"/>
          <p:cNvSpPr>
            <a:spLocks noGrp="1"/>
          </p:cNvSpPr>
          <p:nvPr>
            <p:ph type="tbl" sz="quarter" idx="10"/>
          </p:nvPr>
        </p:nvSpPr>
        <p:spPr>
          <a:xfrm>
            <a:off x="467544" y="1196975"/>
            <a:ext cx="8208144" cy="381635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5157788"/>
            <a:ext cx="8208144" cy="1223540"/>
          </a:xfr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err="1"/>
              <a:t>Legend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09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11967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05802"/>
            <a:ext cx="5111750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28785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Light Green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728" y="1093028"/>
            <a:ext cx="6153684" cy="564834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1196752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05802"/>
            <a:ext cx="5111750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493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Yellow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728" y="1093028"/>
            <a:ext cx="6153684" cy="564833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1196752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05802"/>
            <a:ext cx="5111750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156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Blue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728" y="1093028"/>
            <a:ext cx="6153683" cy="564833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1196752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05802"/>
            <a:ext cx="5111750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11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Dark Green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728" y="1093028"/>
            <a:ext cx="6153683" cy="564833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1196752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05802"/>
            <a:ext cx="5111750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81953"/>
            <a:ext cx="1986011" cy="1419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4999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page Image squar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1112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CB63-2EFA-4B40-8EA4-91A3DDA33F7E}" type="datetimeFigureOut">
              <a:rPr lang="hr-HR" smtClean="0"/>
              <a:t>12/06/17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1E2A-60A3-4C3F-83B8-3F2B4A0DC3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7728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width title up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1" cy="6813376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39552" y="4653136"/>
            <a:ext cx="8229600" cy="1143000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340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width 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0" y="1340769"/>
            <a:ext cx="9144001" cy="547260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831" y="0"/>
            <a:ext cx="1731169" cy="1237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252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 page +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933578" y="4725144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/>
              <a:t>Name, </a:t>
            </a:r>
            <a:r>
              <a:rPr lang="en-GB" dirty="0"/>
              <a:t>person</a:t>
            </a:r>
          </a:p>
        </p:txBody>
      </p:sp>
      <p:sp>
        <p:nvSpPr>
          <p:cNvPr id="16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933578" y="5157216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/>
              <a:t>Position</a:t>
            </a:r>
            <a:endParaRPr lang="en-GB" dirty="0"/>
          </a:p>
        </p:txBody>
      </p:sp>
      <p:sp>
        <p:nvSpPr>
          <p:cNvPr id="18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933578" y="5589264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/>
              <a:t>Institution</a:t>
            </a:r>
            <a:endParaRPr lang="en-GB" dirty="0"/>
          </a:p>
        </p:txBody>
      </p:sp>
      <p:sp>
        <p:nvSpPr>
          <p:cNvPr id="20" name="Titre 1"/>
          <p:cNvSpPr>
            <a:spLocks noGrp="1"/>
          </p:cNvSpPr>
          <p:nvPr>
            <p:ph type="ctrTitle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GB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6309320"/>
            <a:ext cx="7415683" cy="38742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18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fr-FR" dirty="0"/>
              <a:t>Venue</a:t>
            </a:r>
            <a:r>
              <a:rPr lang="en-GB" b="0" dirty="0">
                <a:solidFill>
                  <a:schemeClr val="bg1">
                    <a:lumMod val="50000"/>
                  </a:schemeClr>
                </a:solidFill>
                <a:sym typeface="Webdings" panose="05030102010509060703" pitchFamily="18" charset="2"/>
              </a:rPr>
              <a:t> </a:t>
            </a:r>
            <a:r>
              <a:rPr lang="fr-FR" dirty="0"/>
              <a:t> date</a:t>
            </a:r>
            <a:endParaRPr lang="en-GB" dirty="0"/>
          </a:p>
        </p:txBody>
      </p:sp>
      <p:pic>
        <p:nvPicPr>
          <p:cNvPr id="8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036" y="0"/>
            <a:ext cx="3002384" cy="21450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93B8167-FEFF-4D54-A686-FDB25D55D67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46" y="261538"/>
            <a:ext cx="3217270" cy="79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343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 page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556792"/>
            <a:ext cx="9144000" cy="5256584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</a:t>
            </a:r>
            <a:endParaRPr lang="en-GB" dirty="0"/>
          </a:p>
        </p:txBody>
      </p:sp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>
          <a:xfrm>
            <a:off x="755575" y="1844824"/>
            <a:ext cx="7776865" cy="86409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 cap="none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755576" y="2852935"/>
            <a:ext cx="7776864" cy="302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Titre 1"/>
          <p:cNvSpPr txBox="1">
            <a:spLocks/>
          </p:cNvSpPr>
          <p:nvPr userDrawn="1"/>
        </p:nvSpPr>
        <p:spPr>
          <a:xfrm>
            <a:off x="457200" y="43200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title style</a:t>
            </a:r>
            <a:endParaRPr lang="fr-FR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Espace réservé du texte 2"/>
          <p:cNvSpPr txBox="1">
            <a:spLocks/>
          </p:cNvSpPr>
          <p:nvPr userDrawn="1"/>
        </p:nvSpPr>
        <p:spPr>
          <a:xfrm>
            <a:off x="7236296" y="6528636"/>
            <a:ext cx="1800225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932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OCK p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556792"/>
            <a:ext cx="9144000" cy="5256584"/>
          </a:xfrm>
          <a:prstGeom prst="rect">
            <a:avLst/>
          </a:prstGeom>
          <a:solidFill>
            <a:srgbClr val="1CB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</a:t>
            </a:r>
            <a:endParaRPr lang="en-GB" dirty="0"/>
          </a:p>
        </p:txBody>
      </p:sp>
      <p:sp>
        <p:nvSpPr>
          <p:cNvPr id="3" name="Titre 1"/>
          <p:cNvSpPr>
            <a:spLocks noGrp="1"/>
          </p:cNvSpPr>
          <p:nvPr>
            <p:ph type="title" hasCustomPrompt="1"/>
          </p:nvPr>
        </p:nvSpPr>
        <p:spPr>
          <a:xfrm>
            <a:off x="755575" y="1844824"/>
            <a:ext cx="7776865" cy="86409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755576" y="2852935"/>
            <a:ext cx="7776864" cy="302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Titre 1"/>
          <p:cNvSpPr txBox="1">
            <a:spLocks/>
          </p:cNvSpPr>
          <p:nvPr userDrawn="1"/>
        </p:nvSpPr>
        <p:spPr>
          <a:xfrm>
            <a:off x="457200" y="43200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algn="l" defTabSz="914400" rtl="0" eaLnBrk="1" latinLnBrk="0" hangingPunct="1">
              <a:spcBef>
                <a:spcPct val="0"/>
              </a:spcBef>
              <a:buNone/>
            </a:pP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title style</a:t>
            </a:r>
            <a:endParaRPr lang="fr-FR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texte 2"/>
          <p:cNvSpPr txBox="1">
            <a:spLocks/>
          </p:cNvSpPr>
          <p:nvPr userDrawn="1"/>
        </p:nvSpPr>
        <p:spPr>
          <a:xfrm>
            <a:off x="7236296" y="6528636"/>
            <a:ext cx="1800225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3453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 page Light gr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556792"/>
            <a:ext cx="9144000" cy="52565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</a:t>
            </a:r>
            <a:endParaRPr lang="en-GB" dirty="0"/>
          </a:p>
        </p:txBody>
      </p:sp>
      <p:sp>
        <p:nvSpPr>
          <p:cNvPr id="3" name="Titre 1"/>
          <p:cNvSpPr>
            <a:spLocks noGrp="1"/>
          </p:cNvSpPr>
          <p:nvPr>
            <p:ph type="title" hasCustomPrompt="1"/>
          </p:nvPr>
        </p:nvSpPr>
        <p:spPr>
          <a:xfrm>
            <a:off x="755575" y="1844824"/>
            <a:ext cx="7776865" cy="86409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755576" y="2852935"/>
            <a:ext cx="7776864" cy="302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Titre 1"/>
          <p:cNvSpPr txBox="1">
            <a:spLocks/>
          </p:cNvSpPr>
          <p:nvPr userDrawn="1"/>
        </p:nvSpPr>
        <p:spPr>
          <a:xfrm>
            <a:off x="457200" y="43200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title style</a:t>
            </a:r>
            <a:endParaRPr lang="fr-FR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texte 2"/>
          <p:cNvSpPr txBox="1">
            <a:spLocks/>
          </p:cNvSpPr>
          <p:nvPr userDrawn="1"/>
        </p:nvSpPr>
        <p:spPr>
          <a:xfrm>
            <a:off x="7236296" y="6528636"/>
            <a:ext cx="1800225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356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 page Dark gr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556792"/>
            <a:ext cx="9144000" cy="5256584"/>
          </a:xfrm>
          <a:prstGeom prst="rect">
            <a:avLst/>
          </a:prstGeom>
          <a:solidFill>
            <a:srgbClr val="159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</a:t>
            </a:r>
            <a:endParaRPr lang="en-GB" dirty="0"/>
          </a:p>
        </p:txBody>
      </p:sp>
      <p:sp>
        <p:nvSpPr>
          <p:cNvPr id="3" name="Titre 1"/>
          <p:cNvSpPr>
            <a:spLocks noGrp="1"/>
          </p:cNvSpPr>
          <p:nvPr>
            <p:ph type="title" hasCustomPrompt="1"/>
          </p:nvPr>
        </p:nvSpPr>
        <p:spPr>
          <a:xfrm>
            <a:off x="755575" y="1844824"/>
            <a:ext cx="7776865" cy="86409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755576" y="2852935"/>
            <a:ext cx="7776864" cy="302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Titre 1"/>
          <p:cNvSpPr txBox="1">
            <a:spLocks/>
          </p:cNvSpPr>
          <p:nvPr userDrawn="1"/>
        </p:nvSpPr>
        <p:spPr>
          <a:xfrm>
            <a:off x="457200" y="43200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title style</a:t>
            </a:r>
            <a:endParaRPr lang="fr-FR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texte 2"/>
          <p:cNvSpPr txBox="1">
            <a:spLocks/>
          </p:cNvSpPr>
          <p:nvPr userDrawn="1"/>
        </p:nvSpPr>
        <p:spPr>
          <a:xfrm>
            <a:off x="7236296" y="6528636"/>
            <a:ext cx="1800225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27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hank you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3344385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fr-FR" dirty="0" err="1"/>
              <a:t>Thank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!</a:t>
            </a:r>
            <a:endParaRPr lang="en-GB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67544" y="6165304"/>
            <a:ext cx="4104456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www.interregeurope.eu/</a:t>
            </a:r>
            <a:r>
              <a:rPr lang="hr-HR" dirty="0" err="1"/>
              <a:t>support</a:t>
            </a:r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775" y="0"/>
            <a:ext cx="3005137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53BD3A9-147D-4823-A64A-E932FF9E00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46" y="261538"/>
            <a:ext cx="3217270" cy="79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74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863" y="11212"/>
            <a:ext cx="3005137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CB0B1F7-82F5-41DC-A467-C06ECABF47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46" y="261538"/>
            <a:ext cx="3217270" cy="79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79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Edit </a:t>
            </a:r>
            <a:r>
              <a:rPr lang="fr-FR" dirty="0" err="1"/>
              <a:t>subtitle</a:t>
            </a:r>
            <a:r>
              <a:rPr lang="fr-FR" dirty="0"/>
              <a:t> styles du masque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22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432000"/>
            <a:ext cx="8229600" cy="562074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8207375" cy="518318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40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1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432000"/>
            <a:ext cx="8229600" cy="5620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Edit </a:t>
            </a:r>
            <a:r>
              <a:rPr lang="fr-FR" dirty="0" err="1"/>
              <a:t>title</a:t>
            </a:r>
            <a:r>
              <a:rPr lang="fr-FR" dirty="0"/>
              <a:t> style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4103687" cy="5040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>
          <a:xfrm>
            <a:off x="4716016" y="1368000"/>
            <a:ext cx="4104000" cy="5040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92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035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17.xml"/><Relationship Id="rId14" Type="http://schemas.openxmlformats.org/officeDocument/2006/relationships/theme" Target="../theme/theme2.xml"/><Relationship Id="rId15" Type="http://schemas.openxmlformats.org/officeDocument/2006/relationships/image" Target="../media/image5.pn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theme" Target="../theme/theme4.xml"/><Relationship Id="rId6" Type="http://schemas.openxmlformats.org/officeDocument/2006/relationships/image" Target="../media/image13.jpeg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964473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" name="Imag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728" y="1093028"/>
            <a:ext cx="6153683" cy="564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7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5" r:id="rId2"/>
    <p:sldLayoutId id="2147483694" r:id="rId3"/>
    <p:sldLayoutId id="2147483683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68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Edit </a:t>
            </a:r>
            <a:r>
              <a:rPr lang="fr-FR" dirty="0" err="1"/>
              <a:t>text</a:t>
            </a:r>
            <a:r>
              <a:rPr lang="fr-FR" dirty="0"/>
              <a:t> styles</a:t>
            </a:r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699871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8000" y="43200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Espace réservé du texte 2"/>
          <p:cNvSpPr txBox="1">
            <a:spLocks/>
          </p:cNvSpPr>
          <p:nvPr/>
        </p:nvSpPr>
        <p:spPr>
          <a:xfrm>
            <a:off x="7236296" y="6528636"/>
            <a:ext cx="1800225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831" y="0"/>
            <a:ext cx="1731169" cy="1234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66C34578-55EC-43A9-B588-EF12DC653EA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415" y="5976693"/>
            <a:ext cx="530404" cy="46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8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703" r:id="rId2"/>
    <p:sldLayoutId id="2147483704" r:id="rId3"/>
    <p:sldLayoutId id="2147483671" r:id="rId4"/>
    <p:sldLayoutId id="2147483670" r:id="rId5"/>
    <p:sldLayoutId id="2147483684" r:id="rId6"/>
    <p:sldLayoutId id="2147483675" r:id="rId7"/>
    <p:sldLayoutId id="2147483686" r:id="rId8"/>
    <p:sldLayoutId id="2147483687" r:id="rId9"/>
    <p:sldLayoutId id="2147483688" r:id="rId10"/>
    <p:sldLayoutId id="2147483689" r:id="rId11"/>
    <p:sldLayoutId id="2147483676" r:id="rId12"/>
    <p:sldLayoutId id="2147483705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b="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Courier New" panose="02070309020205020404" pitchFamily="49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 style</a:t>
            </a:r>
            <a:endParaRPr lang="en-GB" noProof="0" dirty="0"/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7236296" y="6528636"/>
            <a:ext cx="1800225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917540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4043"/>
            <a:ext cx="2195736" cy="156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538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Courier New" panose="02070309020205020404" pitchFamily="49" charset="0"/>
        <a:buChar char="o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650181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26" y="173528"/>
            <a:ext cx="1325736" cy="6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9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0.png"/><Relationship Id="rId3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dalibor.jovanovic@irena-istra.h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hyperlink" Target="http://cei.hr/tablica-planova-energetske-ucinkovitosti/" TargetMode="External"/><Relationship Id="rId3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0"/>
          </p:nvPr>
        </p:nvSpPr>
        <p:spPr>
          <a:xfrm>
            <a:off x="611560" y="5301232"/>
            <a:ext cx="7272337" cy="216000"/>
          </a:xfrm>
        </p:spPr>
        <p:txBody>
          <a:bodyPr/>
          <a:lstStyle/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Nina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Suman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>
          <a:xfrm>
            <a:off x="611559" y="5715248"/>
            <a:ext cx="7272337" cy="216000"/>
          </a:xfrm>
        </p:spPr>
        <p:txBody>
          <a:bodyPr/>
          <a:lstStyle/>
          <a:p>
            <a:r>
              <a:rPr lang="hr-HR" dirty="0"/>
              <a:t>Centar za praćenje poslovanja energetskog sektora i investicija</a:t>
            </a:r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8208912" cy="2376264"/>
          </a:xfrm>
        </p:spPr>
        <p:txBody>
          <a:bodyPr>
            <a:normAutofit/>
          </a:bodyPr>
          <a:lstStyle/>
          <a:p>
            <a:r>
              <a:rPr lang="hr-HR" sz="2800" dirty="0"/>
              <a:t/>
            </a:r>
            <a:br>
              <a:rPr lang="hr-HR" sz="2800" dirty="0"/>
            </a:br>
            <a:r>
              <a:rPr lang="hr-HR" sz="2800" b="1" dirty="0"/>
              <a:t>Planovi energetske učinkovitosti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1547664" y="6169608"/>
            <a:ext cx="7415683" cy="387424"/>
          </a:xfrm>
        </p:spPr>
        <p:txBody>
          <a:bodyPr>
            <a:noAutofit/>
          </a:bodyPr>
          <a:lstStyle/>
          <a:p>
            <a:r>
              <a:rPr lang="hr-HR" sz="1600" i="1" dirty="0"/>
              <a:t>12. Lipanj</a:t>
            </a:r>
            <a:r>
              <a:rPr lang="fr-FR" sz="1600" i="1" dirty="0"/>
              <a:t>, 201</a:t>
            </a:r>
            <a:r>
              <a:rPr lang="hr-HR" sz="1600" i="1" dirty="0"/>
              <a:t>7. – Rovinj</a:t>
            </a:r>
            <a:endParaRPr lang="en-US" sz="1600" i="1" dirty="0"/>
          </a:p>
          <a:p>
            <a:r>
              <a:rPr lang="fr-FR" sz="1600" dirty="0"/>
              <a:t> </a:t>
            </a:r>
            <a:r>
              <a:rPr lang="fr-FR" sz="1600" i="1" dirty="0"/>
              <a:t/>
            </a:r>
            <a:br>
              <a:rPr lang="fr-FR" sz="1600" i="1" dirty="0"/>
            </a:b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285219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840" y="25728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r-HR" sz="3600" b="1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1692" y="520370"/>
            <a:ext cx="80765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	Akcijski plan / Godišnji plan </a:t>
            </a:r>
            <a:b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</a:br>
            <a:endParaRPr lang="hr-HR" sz="3200" spc="-12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560" y="1244267"/>
            <a:ext cx="8712968" cy="5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587449" y="1556792"/>
            <a:ext cx="81583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81330"/>
              </p:ext>
            </p:extLst>
          </p:nvPr>
        </p:nvGraphicFramePr>
        <p:xfrm>
          <a:off x="1115616" y="1425063"/>
          <a:ext cx="6552728" cy="4667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364">
                  <a:extLst>
                    <a:ext uri="{9D8B030D-6E8A-4147-A177-3AD203B41FA5}">
                      <a16:colId xmlns:a16="http://schemas.microsoft.com/office/drawing/2014/main" xmlns="" val="332522123"/>
                    </a:ext>
                  </a:extLst>
                </a:gridCol>
                <a:gridCol w="3276364">
                  <a:extLst>
                    <a:ext uri="{9D8B030D-6E8A-4147-A177-3AD203B41FA5}">
                      <a16:colId xmlns:a16="http://schemas.microsoft.com/office/drawing/2014/main" xmlns="" val="3744162094"/>
                    </a:ext>
                  </a:extLst>
                </a:gridCol>
              </a:tblGrid>
              <a:tr h="313473">
                <a:tc>
                  <a:txBody>
                    <a:bodyPr/>
                    <a:lstStyle/>
                    <a:p>
                      <a:r>
                        <a:rPr lang="hr-HR" sz="1400" dirty="0"/>
                        <a:t>Trogodišnje razdoblje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/>
                        <a:t>Svake godine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8590150"/>
                  </a:ext>
                </a:extLst>
              </a:tr>
              <a:tr h="548579">
                <a:tc>
                  <a:txBody>
                    <a:bodyPr/>
                    <a:lstStyle/>
                    <a:p>
                      <a:r>
                        <a:rPr lang="hr-HR" sz="1400" dirty="0"/>
                        <a:t>Prikaz i ocjena stanja u neposrednoj potrošnji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/>
                        <a:t>Analiza ostvarenja ciljeva određenim Akcijskim planom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8118022"/>
                  </a:ext>
                </a:extLst>
              </a:tr>
              <a:tr h="313473">
                <a:tc>
                  <a:txBody>
                    <a:bodyPr/>
                    <a:lstStyle/>
                    <a:p>
                      <a:r>
                        <a:rPr lang="hr-HR" sz="1400" dirty="0"/>
                        <a:t>Dugoročne ciljeve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4392115"/>
                  </a:ext>
                </a:extLst>
              </a:tr>
              <a:tr h="548579">
                <a:tc>
                  <a:txBody>
                    <a:bodyPr/>
                    <a:lstStyle/>
                    <a:p>
                      <a:r>
                        <a:rPr lang="hr-HR" sz="1400" dirty="0"/>
                        <a:t>Nositelje aktivnosti i rokove provedbe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/>
                        <a:t>Nositelje aktivnosti i rokove provedbe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3762349"/>
                  </a:ext>
                </a:extLst>
              </a:tr>
              <a:tr h="313473">
                <a:tc>
                  <a:txBody>
                    <a:bodyPr/>
                    <a:lstStyle/>
                    <a:p>
                      <a:r>
                        <a:rPr lang="hr-HR" sz="1400" dirty="0"/>
                        <a:t>Mjere energetske učinkovitosti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/>
                        <a:t>Mjere energetske učinkovitosti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6627065"/>
                  </a:ext>
                </a:extLst>
              </a:tr>
              <a:tr h="548579">
                <a:tc>
                  <a:txBody>
                    <a:bodyPr/>
                    <a:lstStyle/>
                    <a:p>
                      <a:r>
                        <a:rPr lang="hr-HR" sz="1400" dirty="0"/>
                        <a:t>Izračun planiranih ušteda u skladu s Pravilnikom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/>
                        <a:t>Izračun planiranih ušteda u skladu s Pravilnikom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8909122"/>
                  </a:ext>
                </a:extLst>
              </a:tr>
              <a:tr h="702039">
                <a:tc>
                  <a:txBody>
                    <a:bodyPr/>
                    <a:lstStyle/>
                    <a:p>
                      <a:r>
                        <a:rPr lang="hr-HR" sz="1400" dirty="0"/>
                        <a:t>Način praćenja izvršenja plana i izvještavanja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/>
                        <a:t>Način praćenja izvršenja plana i izvještavanja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173120"/>
                  </a:ext>
                </a:extLst>
              </a:tr>
              <a:tr h="4972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/>
                        <a:t>Način financiranja plana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0" i="0" dirty="0"/>
                        <a:t>Način financiranja plana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5806775"/>
                  </a:ext>
                </a:extLst>
              </a:tr>
              <a:tr h="313473">
                <a:tc>
                  <a:txBody>
                    <a:bodyPr/>
                    <a:lstStyle/>
                    <a:p>
                      <a:r>
                        <a:rPr lang="hr-HR" sz="1400" dirty="0"/>
                        <a:t>Donosi predstavničko tijelo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Donosi izvršno tijelo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38204"/>
                  </a:ext>
                </a:extLst>
              </a:tr>
              <a:tr h="497278">
                <a:tc>
                  <a:txBody>
                    <a:bodyPr/>
                    <a:lstStyle/>
                    <a:p>
                      <a:r>
                        <a:rPr lang="hr-HR" sz="1400" dirty="0"/>
                        <a:t>Donosi se do 1. listopada 2016. i svake tri godine nakon toga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Dostavlja se do 1. listopada tekuće godine za sljedeću godinu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99266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43808" y="6217952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Suglasnost</a:t>
            </a:r>
            <a:r>
              <a:rPr lang="hr-HR" sz="2400" dirty="0">
                <a:solidFill>
                  <a:schemeClr val="accent4"/>
                </a:solidFill>
              </a:rPr>
              <a:t> </a:t>
            </a:r>
            <a:r>
              <a:rPr lang="hr-HR" sz="24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NKT-a</a:t>
            </a:r>
          </a:p>
        </p:txBody>
      </p:sp>
    </p:spTree>
    <p:extLst>
      <p:ext uri="{BB962C8B-B14F-4D97-AF65-F5344CB8AC3E}">
        <p14:creationId xmlns:p14="http://schemas.microsoft.com/office/powerpoint/2010/main" val="93291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840" y="25728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r-HR" sz="3600" b="1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1692" y="520370"/>
            <a:ext cx="80765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Mjere energetske učinkovitosti</a:t>
            </a:r>
            <a:b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</a:br>
            <a:endParaRPr lang="hr-HR" sz="3200" spc="-12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560" y="1244267"/>
            <a:ext cx="8712968" cy="5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587449" y="1556792"/>
            <a:ext cx="81583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indent="0">
              <a:buNone/>
            </a:pPr>
            <a:r>
              <a:rPr lang="hr-HR" sz="2400" dirty="0"/>
              <a:t>Mjere se dijele ovisno o načinu i odgovornosti provedbe na:</a:t>
            </a:r>
          </a:p>
          <a:p>
            <a:pPr marL="0" lvl="3" indent="0">
              <a:buNone/>
            </a:pPr>
            <a:endParaRPr lang="hr-HR" sz="2400" dirty="0"/>
          </a:p>
          <a:p>
            <a:pPr marL="342900" lvl="3" indent="-342900">
              <a:buFont typeface="Wingdings" panose="05000000000000000000" pitchFamily="2" charset="2"/>
              <a:buChar char="v"/>
            </a:pPr>
            <a:r>
              <a:rPr lang="hr-HR" sz="2400" dirty="0"/>
              <a:t>Mjere koje obveznik planiranja provodi samostalno</a:t>
            </a:r>
          </a:p>
          <a:p>
            <a:pPr marL="342900" lvl="3" indent="-342900">
              <a:buFont typeface="Wingdings" panose="05000000000000000000" pitchFamily="2" charset="2"/>
              <a:buChar char="v"/>
            </a:pPr>
            <a:r>
              <a:rPr lang="hr-HR" sz="2400" dirty="0"/>
              <a:t>Mjere koje obveznik planiranja sufinancira </a:t>
            </a:r>
          </a:p>
          <a:p>
            <a:pPr marL="342900" lvl="3" indent="-342900">
              <a:buFont typeface="Wingdings" panose="05000000000000000000" pitchFamily="2" charset="2"/>
              <a:buChar char="v"/>
            </a:pPr>
            <a:r>
              <a:rPr lang="hr-HR" sz="2400" dirty="0"/>
              <a:t>Mjere koje obveznik planiranja ugovara </a:t>
            </a:r>
          </a:p>
          <a:p>
            <a:pPr marL="342900" lvl="3" indent="-342900">
              <a:buFont typeface="Wingdings" panose="05000000000000000000" pitchFamily="2" charset="2"/>
              <a:buChar char="v"/>
            </a:pPr>
            <a:r>
              <a:rPr lang="hr-HR" sz="2400" dirty="0"/>
              <a:t>Mjere koje obveznik planiranja provodi </a:t>
            </a:r>
          </a:p>
          <a:p>
            <a:pPr marL="342900" lvl="3" indent="-342900">
              <a:buFont typeface="Wingdings" panose="05000000000000000000" pitchFamily="2" charset="2"/>
              <a:buChar char="v"/>
            </a:pPr>
            <a:r>
              <a:rPr lang="hr-HR" sz="2400" dirty="0"/>
              <a:t>Mjere sa posrednim učinkom na obveznika planiranja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193687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840" y="25728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r-HR" sz="3600" b="1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1692" y="520370"/>
            <a:ext cx="80765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Što mjera treba sadržavati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19560" y="1244267"/>
            <a:ext cx="8712968" cy="5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587449" y="1556792"/>
            <a:ext cx="815831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/>
              <a:t>Naziv mjere (proizvoljno)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/>
              <a:t>Kategorija mjere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/>
              <a:t>Opis mjere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/>
              <a:t>Nositelj uštede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b="1" dirty="0"/>
              <a:t>Iznos uštede [kWh i tCO2]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b="1" dirty="0"/>
              <a:t>Ukupni trošak mjere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b="1" dirty="0"/>
              <a:t>Izvori financiranja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/>
              <a:t>Rokovi provedbe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/>
              <a:t>Način praćenja mjere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/>
              <a:t>Životni vijek mjere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069199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840" y="25728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r-HR" sz="3600" b="1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1692" y="520370"/>
            <a:ext cx="80765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Kategorija mjere</a:t>
            </a:r>
            <a:b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</a:br>
            <a:endParaRPr lang="hr-HR" sz="3200" spc="-12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  <a:p>
            <a:endParaRPr lang="hr-HR" sz="3200" spc="-120" dirty="0">
              <a:solidFill>
                <a:schemeClr val="accent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560" y="1244267"/>
            <a:ext cx="8712968" cy="5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932" y="1787624"/>
            <a:ext cx="4135323" cy="32763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342" y="2018457"/>
            <a:ext cx="4262186" cy="277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141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840" y="25728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r-HR" sz="3600" b="1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1692" y="520370"/>
            <a:ext cx="80765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Izračun uštede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19560" y="1244267"/>
            <a:ext cx="8712968" cy="5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587449" y="1556792"/>
            <a:ext cx="81583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/>
              <a:t>Mjera za koju postoji metodologija izračuna uštede prema Pravilniku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/>
              <a:t>Mjera za koju se ušteda utvrđuje mjerenjem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/>
              <a:t>Mjera za koju ne postoji definirana metodologija za izračun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2400" dirty="0"/>
              <a:t>Projekt/Studija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682240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840" y="25728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r-HR" sz="3600" b="1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1692" y="520370"/>
            <a:ext cx="80765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Trošak mjere/izvori financiranja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19560" y="1244267"/>
            <a:ext cx="8712968" cy="5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587449" y="1556792"/>
            <a:ext cx="81583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indent="0">
              <a:buNone/>
            </a:pPr>
            <a:r>
              <a:rPr lang="hr-HR" sz="2400" dirty="0"/>
              <a:t>Godišnji plan: ukoliko je mjera sufinancirana iz više izvora mora biti naznačen iznos ili udio kojim grad ili županija planira sufinancirati mjeru</a:t>
            </a:r>
          </a:p>
          <a:p>
            <a:pPr marL="0" lvl="3" indent="0">
              <a:buNone/>
            </a:pPr>
            <a:r>
              <a:rPr lang="hr-HR" sz="2400" dirty="0"/>
              <a:t>Primjer:</a:t>
            </a:r>
          </a:p>
          <a:p>
            <a:endParaRPr lang="hr-HR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16551"/>
              </p:ext>
            </p:extLst>
          </p:nvPr>
        </p:nvGraphicFramePr>
        <p:xfrm>
          <a:off x="1043608" y="3261862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119151763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36018018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/>
                        <a:t>Energetski učinkovita javna rasvjeta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1971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Trošak mjere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1.000.000,00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3730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Izvor financiranja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Grad Slavonski Brod (60%)</a:t>
                      </a:r>
                    </a:p>
                    <a:p>
                      <a:r>
                        <a:rPr lang="hr-HR" dirty="0"/>
                        <a:t>FZOEU(40%)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8129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390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840" y="25728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r-HR" sz="3600" b="1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1692" y="520370"/>
            <a:ext cx="80765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Obveznici planiranja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19560" y="1244267"/>
            <a:ext cx="8712968" cy="5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587449" y="1556792"/>
            <a:ext cx="81583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hr-HR" sz="2400" b="1" dirty="0"/>
              <a:t> </a:t>
            </a:r>
            <a:r>
              <a:rPr lang="hr-H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37 obveznika (20 županija/17 gradova)</a:t>
            </a:r>
          </a:p>
          <a:p>
            <a:pPr>
              <a:buBlip>
                <a:blip r:embed="rId2"/>
              </a:buBlip>
            </a:pPr>
            <a:r>
              <a:rPr lang="hr-H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21 plan </a:t>
            </a:r>
            <a:r>
              <a:rPr lang="hr-H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predan</a:t>
            </a:r>
            <a:r>
              <a:rPr lang="hr-H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 1. svibnja 2017.</a:t>
            </a:r>
            <a:endParaRPr lang="hr-HR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393226"/>
              </p:ext>
            </p:extLst>
          </p:nvPr>
        </p:nvGraphicFramePr>
        <p:xfrm>
          <a:off x="1403648" y="2558831"/>
          <a:ext cx="5904656" cy="3633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330">
                  <a:extLst>
                    <a:ext uri="{9D8B030D-6E8A-4147-A177-3AD203B41FA5}">
                      <a16:colId xmlns:a16="http://schemas.microsoft.com/office/drawing/2014/main" xmlns="" val="3742883627"/>
                    </a:ext>
                  </a:extLst>
                </a:gridCol>
                <a:gridCol w="2930326">
                  <a:extLst>
                    <a:ext uri="{9D8B030D-6E8A-4147-A177-3AD203B41FA5}">
                      <a16:colId xmlns:a16="http://schemas.microsoft.com/office/drawing/2014/main" xmlns="" val="2469029378"/>
                    </a:ext>
                  </a:extLst>
                </a:gridCol>
              </a:tblGrid>
              <a:tr h="259536">
                <a:tc gridSpan="2">
                  <a:txBody>
                    <a:bodyPr/>
                    <a:lstStyle/>
                    <a:p>
                      <a:pPr marL="1191895" indent="-1191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Dostavljeni Godišnji planovi energetske učinkovitosti za 2017.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3090440"/>
                  </a:ext>
                </a:extLst>
              </a:tr>
              <a:tr h="259536">
                <a:tc gridSpan="2">
                  <a:txBody>
                    <a:bodyPr/>
                    <a:lstStyle/>
                    <a:p>
                      <a:pPr marL="1191895" indent="-119189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hr-HR" sz="1100">
                          <a:effectLst/>
                        </a:rPr>
                        <a:t>Gradovi	                         Županije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3319942"/>
                  </a:ext>
                </a:extLst>
              </a:tr>
              <a:tr h="259536">
                <a:tc>
                  <a:txBody>
                    <a:bodyPr/>
                    <a:lstStyle/>
                    <a:p>
                      <a:pPr marL="1191895" indent="-1191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Pula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91895" indent="-1191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Primorsko goranska županija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8330275"/>
                  </a:ext>
                </a:extLst>
              </a:tr>
              <a:tr h="259536">
                <a:tc>
                  <a:txBody>
                    <a:bodyPr/>
                    <a:lstStyle/>
                    <a:p>
                      <a:pPr marL="1191895" indent="-1191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Kaštela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91895" indent="-1191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Varaždinska županija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85259561"/>
                  </a:ext>
                </a:extLst>
              </a:tr>
              <a:tr h="259536">
                <a:tc>
                  <a:txBody>
                    <a:bodyPr/>
                    <a:lstStyle/>
                    <a:p>
                      <a:pPr marL="1191895" indent="-1191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Zagreb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91895" indent="-1191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Karlovačka županija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76164243"/>
                  </a:ext>
                </a:extLst>
              </a:tr>
              <a:tr h="259536">
                <a:tc>
                  <a:txBody>
                    <a:bodyPr/>
                    <a:lstStyle/>
                    <a:p>
                      <a:pPr marL="1191895" indent="-1191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Karlovac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Međimurska županija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93723766"/>
                  </a:ext>
                </a:extLst>
              </a:tr>
              <a:tr h="259536">
                <a:tc>
                  <a:txBody>
                    <a:bodyPr/>
                    <a:lstStyle/>
                    <a:p>
                      <a:pPr marL="1191895" indent="-1191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Bjelovar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Zadarska županija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14403576"/>
                  </a:ext>
                </a:extLst>
              </a:tr>
              <a:tr h="259536">
                <a:tc>
                  <a:txBody>
                    <a:bodyPr/>
                    <a:lstStyle/>
                    <a:p>
                      <a:pPr marL="1191895" indent="-1191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Vinkovci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Osječko baranjska županija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19684264"/>
                  </a:ext>
                </a:extLst>
              </a:tr>
              <a:tr h="259536">
                <a:tc>
                  <a:txBody>
                    <a:bodyPr/>
                    <a:lstStyle/>
                    <a:p>
                      <a:pPr marL="1191895" indent="-1191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Slavonski brod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Krapinsko zagorska županija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66349523"/>
                  </a:ext>
                </a:extLst>
              </a:tr>
              <a:tr h="259536">
                <a:tc>
                  <a:txBody>
                    <a:bodyPr/>
                    <a:lstStyle/>
                    <a:p>
                      <a:pPr marL="1191895" indent="-1191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Osijek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Istarska županija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35866934"/>
                  </a:ext>
                </a:extLst>
              </a:tr>
              <a:tr h="259536">
                <a:tc>
                  <a:txBody>
                    <a:bodyPr/>
                    <a:lstStyle/>
                    <a:p>
                      <a:pPr marL="1191895" indent="-1191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Zadar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Sisačko moslavačka županija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18509820"/>
                  </a:ext>
                </a:extLst>
              </a:tr>
              <a:tr h="259536">
                <a:tc>
                  <a:txBody>
                    <a:bodyPr/>
                    <a:lstStyle/>
                    <a:p>
                      <a:pPr marL="1191895" indent="-11918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Zagrebačka županija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59730416"/>
                  </a:ext>
                </a:extLst>
              </a:tr>
              <a:tr h="259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Ličko senjska županija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25894413"/>
                  </a:ext>
                </a:extLst>
              </a:tr>
              <a:tr h="259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Brodsko posavska županija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3513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872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840" y="25728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r-HR" sz="3600" b="1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1692" y="520370"/>
            <a:ext cx="80765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Dostavljeni planovi - mjere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19560" y="1244267"/>
            <a:ext cx="8712968" cy="5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587449" y="1556792"/>
            <a:ext cx="81583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hr-HR" b="1" dirty="0"/>
              <a:t> </a:t>
            </a:r>
            <a:r>
              <a:rPr lang="hr-HR" sz="2400" dirty="0"/>
              <a:t>176 mjera energetske učinkovitosti</a:t>
            </a:r>
          </a:p>
          <a:p>
            <a:pPr marL="0" lvl="2" indent="0">
              <a:buNone/>
            </a:pPr>
            <a:r>
              <a:rPr lang="hr-HR" sz="2400" dirty="0"/>
              <a:t>	Uslužni sektor 112</a:t>
            </a:r>
          </a:p>
          <a:p>
            <a:pPr marL="0" lvl="3" indent="0">
              <a:buNone/>
            </a:pPr>
            <a:r>
              <a:rPr lang="hr-HR" sz="2400" dirty="0"/>
              <a:t>	Kućanstvo 17</a:t>
            </a:r>
          </a:p>
          <a:p>
            <a:pPr marL="0" lvl="3" indent="0">
              <a:buNone/>
            </a:pPr>
            <a:r>
              <a:rPr lang="hr-HR" sz="2400" dirty="0"/>
              <a:t>	Promet 25</a:t>
            </a:r>
          </a:p>
          <a:p>
            <a:pPr marL="0" lvl="3" indent="0">
              <a:buNone/>
            </a:pPr>
            <a:r>
              <a:rPr lang="hr-HR" sz="2400" dirty="0"/>
              <a:t>	Javna rasvjeta 13</a:t>
            </a:r>
          </a:p>
          <a:p>
            <a:pPr marL="0" lvl="3" indent="0">
              <a:buNone/>
            </a:pPr>
            <a:r>
              <a:rPr lang="hr-HR" sz="2400" dirty="0"/>
              <a:t>	Industrija 0</a:t>
            </a:r>
          </a:p>
          <a:p>
            <a:pPr marL="0" lvl="3" indent="0">
              <a:buNone/>
            </a:pPr>
            <a:r>
              <a:rPr lang="hr-HR" sz="2400" dirty="0"/>
              <a:t>	Ostalo 9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86498387"/>
              </p:ext>
            </p:extLst>
          </p:nvPr>
        </p:nvGraphicFramePr>
        <p:xfrm>
          <a:off x="2843808" y="3219141"/>
          <a:ext cx="5374163" cy="296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09449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840" y="25728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r-HR" sz="3600" b="1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1692" y="520370"/>
            <a:ext cx="80765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Dostavljeni planovi - uštede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19560" y="1244267"/>
            <a:ext cx="8712968" cy="5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587449" y="1556792"/>
            <a:ext cx="81583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 127.281.289,29 kWh / 458,5 TJ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889395"/>
              </p:ext>
            </p:extLst>
          </p:nvPr>
        </p:nvGraphicFramePr>
        <p:xfrm>
          <a:off x="1259632" y="2132856"/>
          <a:ext cx="5976663" cy="4392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6434">
                  <a:extLst>
                    <a:ext uri="{9D8B030D-6E8A-4147-A177-3AD203B41FA5}">
                      <a16:colId xmlns:a16="http://schemas.microsoft.com/office/drawing/2014/main" xmlns="" val="2923617202"/>
                    </a:ext>
                  </a:extLst>
                </a:gridCol>
                <a:gridCol w="2113794">
                  <a:extLst>
                    <a:ext uri="{9D8B030D-6E8A-4147-A177-3AD203B41FA5}">
                      <a16:colId xmlns:a16="http://schemas.microsoft.com/office/drawing/2014/main" xmlns="" val="2815083029"/>
                    </a:ext>
                  </a:extLst>
                </a:gridCol>
                <a:gridCol w="1746435">
                  <a:extLst>
                    <a:ext uri="{9D8B030D-6E8A-4147-A177-3AD203B41FA5}">
                      <a16:colId xmlns:a16="http://schemas.microsoft.com/office/drawing/2014/main" xmlns="" val="1316270033"/>
                    </a:ext>
                  </a:extLst>
                </a:gridCol>
              </a:tblGrid>
              <a:tr h="364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/>
                      </a:r>
                      <a:br>
                        <a:rPr lang="hr-HR" sz="1000" dirty="0">
                          <a:effectLst/>
                        </a:rPr>
                      </a:br>
                      <a:r>
                        <a:rPr lang="hr-HR" sz="1000" dirty="0">
                          <a:effectLst/>
                        </a:rPr>
                        <a:t>Županija/grad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Planirana ušteda [kWh]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Planirana ušteda [TJ]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1314587811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Primorsko goranska županija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891.666,67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3,21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343603436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Varaždinska županija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22.225.000,00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80,01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1444024081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Grad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1.071.905,15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3,86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3263305352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Grad Kaštela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280.590,00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1,01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4126836939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Karlovačka županija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4.983.333,00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17,94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996406730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Grad Zagreb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56.497.000,00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203,00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2256363786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Međimurska županija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1.780.740,34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6,41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1701807656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Osječko baranjska županija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19.820.800,00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71,35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3727994709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Zadarska županija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519.444,44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1,87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941404428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Krapinsko zagorska županija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416.666,67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1,50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3758560139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Grad Karlovac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3.013.888,89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10,85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3632713718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Grad Bjelovar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263.177,28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0,95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3247280003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Istarska županija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305.359,30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1,10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2056214942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Sisačko moslavačka županija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3.863.763,00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13,91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531653039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Grad Vinkovci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71.924,40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0,26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949209103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Grad Slavonski brod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1.604.362,00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5,78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174195542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Grad Osijek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786.940,00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2,83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1190833365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Ličko senjska županija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1.576.850,00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5,68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4060163200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Zagrebačka županija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1.561.111,11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5,62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183844408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Brodsko posavska županija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5.024.544,82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18,80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4209570762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Grad Zadar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722.222,22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2,60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710802677"/>
                  </a:ext>
                </a:extLst>
              </a:tr>
              <a:tr h="217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</a:rPr>
                        <a:t>Ukupno</a:t>
                      </a:r>
                      <a:endParaRPr lang="hr-H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127.281.289,29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458,53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1221191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837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840" y="25728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r-HR" sz="3600" b="1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1692" y="520370"/>
            <a:ext cx="80765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Dostavljeni planovi - financiranje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19560" y="1244267"/>
            <a:ext cx="8712968" cy="5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587449" y="1556792"/>
            <a:ext cx="81583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hr-HR" sz="2400" dirty="0"/>
              <a:t> 513.225.683,28 kn / 97.463.632,65 kn</a:t>
            </a:r>
          </a:p>
          <a:p>
            <a:pPr marL="0" lvl="3" indent="0">
              <a:buNone/>
            </a:pPr>
            <a:r>
              <a:rPr lang="hr-HR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endParaRPr lang="hr-HR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712573"/>
              </p:ext>
            </p:extLst>
          </p:nvPr>
        </p:nvGraphicFramePr>
        <p:xfrm>
          <a:off x="1403648" y="1988841"/>
          <a:ext cx="5865955" cy="4555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7231">
                  <a:extLst>
                    <a:ext uri="{9D8B030D-6E8A-4147-A177-3AD203B41FA5}">
                      <a16:colId xmlns:a16="http://schemas.microsoft.com/office/drawing/2014/main" xmlns="" val="2581987005"/>
                    </a:ext>
                  </a:extLst>
                </a:gridCol>
                <a:gridCol w="2074639">
                  <a:extLst>
                    <a:ext uri="{9D8B030D-6E8A-4147-A177-3AD203B41FA5}">
                      <a16:colId xmlns:a16="http://schemas.microsoft.com/office/drawing/2014/main" xmlns="" val="2688692970"/>
                    </a:ext>
                  </a:extLst>
                </a:gridCol>
                <a:gridCol w="1714085">
                  <a:extLst>
                    <a:ext uri="{9D8B030D-6E8A-4147-A177-3AD203B41FA5}">
                      <a16:colId xmlns:a16="http://schemas.microsoft.com/office/drawing/2014/main" xmlns="" val="1006088248"/>
                    </a:ext>
                  </a:extLst>
                </a:gridCol>
              </a:tblGrid>
              <a:tr h="364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/>
                      </a:r>
                      <a:br>
                        <a:rPr lang="hr-HR" sz="1000">
                          <a:effectLst/>
                        </a:rPr>
                      </a:br>
                      <a:r>
                        <a:rPr lang="hr-HR" sz="1000">
                          <a:effectLst/>
                        </a:rPr>
                        <a:t>Županija/grad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Trošak mjere [kn]</a:t>
                      </a: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Iznos sufinanciranja - FZOEU [kn]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extLst>
                  <a:ext uri="{0D108BD9-81ED-4DB2-BD59-A6C34878D82A}">
                    <a16:rowId xmlns:a16="http://schemas.microsoft.com/office/drawing/2014/main" xmlns="" val="3269357054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Primorsko goranska županija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23.502.500,00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2.660.000,00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61900888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Varaždinska županija*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1.170.000,00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8.000,00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64793080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Grad Pula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35.625.250,00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4393674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Grad Kaštela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3.540.000,00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1.416.000,00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00289399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Karlovačka županija*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40.545.000,00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15.552.000,00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33444374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Grad Zagreb*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137.300.000,00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54.520.000,00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7043763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Međimurska županija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5.079.000,00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310.000,00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29369099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Osječko baranjska županija*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41.600.000,00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10.080.000,00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81615396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Zadarska županija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1.900.000,00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8987048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Krapinsko zagorska županija*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26.043.751,71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28951669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Grad Karlovac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32.760.000,00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4.997.500,00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464789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Grad Bjelovar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7.047.138,75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26341410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Istarska županija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6.547.629,56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2.152.832,40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86167046"/>
                  </a:ext>
                </a:extLst>
              </a:tr>
              <a:tr h="345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Sisačko moslavačka županija*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38.292.965,50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515.394,00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0080262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Grad Vinkovci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1.256.000,00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75042347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Grad Slavonski brod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12.942.081,25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4.993.032,50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17222770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Grad Osijek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19.320.000,00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53.000,00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65555039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Ličko senjska županija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11.068.200,00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71095466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Zagrebačka županija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23.993.750,00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64956576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Brodsko posavska županija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35.785.995,40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19984246"/>
                  </a:ext>
                </a:extLst>
              </a:tr>
              <a:tr h="181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Grad Zadar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7.906.421,11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205.873,75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25147755"/>
                  </a:ext>
                </a:extLst>
              </a:tr>
              <a:tr h="217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</a:rPr>
                        <a:t>Ukupno</a:t>
                      </a:r>
                      <a:endParaRPr lang="hr-H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2" marR="599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513.225.683,28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97.463.632,65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85869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75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840" y="25728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r-HR" sz="3600" b="1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1692" y="520370"/>
            <a:ext cx="80765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Planovi energetske učinkovitosti</a:t>
            </a:r>
            <a:endParaRPr lang="en-US" sz="3200" spc="-12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560" y="1244267"/>
            <a:ext cx="8712968" cy="5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587449" y="1556792"/>
            <a:ext cx="8158319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Plan energetske učinkovitosti sustavni je prikaz mjera energetske učinkovitosti izrađen u skladu sa Strategijom energetskog razvoja Republike Hrvatske, Nacionalnim akcijskim planom, Zakonom o energetskoj učinkovitosti te Pravilnikom o sustavu za praćenje, mjerenje i verifikaciju ušteda energije.</a:t>
            </a:r>
          </a:p>
          <a:p>
            <a:endParaRPr lang="hr-HR" sz="2400" b="1" dirty="0"/>
          </a:p>
          <a:p>
            <a:pPr>
              <a:spcAft>
                <a:spcPts val="1200"/>
              </a:spcAft>
            </a:pPr>
            <a:r>
              <a:rPr lang="hr-HR" sz="2400" b="1" dirty="0"/>
              <a:t>Zakonom o energetskoj učinkovitosti definiraju se dvije razine lokalnih planova</a:t>
            </a:r>
            <a:endParaRPr lang="hr-H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Blip>
                <a:blip r:embed="rId2"/>
              </a:buBlip>
            </a:pPr>
            <a:r>
              <a:rPr lang="hr-H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Akcijski plan energetske učinkovitosti</a:t>
            </a:r>
          </a:p>
          <a:p>
            <a:pPr marL="342900" indent="-342900">
              <a:buBlip>
                <a:blip r:embed="rId2"/>
              </a:buBlip>
            </a:pPr>
            <a:r>
              <a:rPr lang="hr-H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Godišnji plan energetske učinkovitosti</a:t>
            </a:r>
          </a:p>
          <a:p>
            <a:endParaRPr lang="hr-H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217100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BF9F3"/>
              </a:clrFrom>
              <a:clrTo>
                <a:srgbClr val="FBF9F3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5385" y="6135532"/>
            <a:ext cx="9149385" cy="7224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033" y="5666320"/>
            <a:ext cx="530404" cy="469212"/>
          </a:xfrm>
          <a:prstGeom prst="rect">
            <a:avLst/>
          </a:prstGeom>
        </p:spPr>
      </p:pic>
      <p:graphicFrame>
        <p:nvGraphicFramePr>
          <p:cNvPr id="10" name="Diagram 9"/>
          <p:cNvGraphicFramePr/>
          <p:nvPr>
            <p:extLst/>
          </p:nvPr>
        </p:nvGraphicFramePr>
        <p:xfrm>
          <a:off x="1472963" y="1995230"/>
          <a:ext cx="6192688" cy="3321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Rectangle 8"/>
          <p:cNvSpPr/>
          <p:nvPr/>
        </p:nvSpPr>
        <p:spPr>
          <a:xfrm>
            <a:off x="1187624" y="548680"/>
            <a:ext cx="7056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Zaključak</a:t>
            </a:r>
            <a:b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</a:br>
            <a:endParaRPr lang="hr-HR" sz="3200" spc="-12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9560" y="1244267"/>
            <a:ext cx="8712968" cy="55376"/>
          </a:xfrm>
          <a:prstGeom prst="rect">
            <a:avLst/>
          </a:prstGeom>
          <a:solidFill>
            <a:srgbClr val="F77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2487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794519"/>
          </a:xfrm>
        </p:spPr>
        <p:txBody>
          <a:bodyPr>
            <a:normAutofit fontScale="90000"/>
          </a:bodyPr>
          <a:lstStyle/>
          <a:p>
            <a:r>
              <a:rPr lang="hr-HR" dirty="0"/>
              <a:t>Hvala na pažnji!</a:t>
            </a:r>
            <a:br>
              <a:rPr lang="hr-HR" dirty="0"/>
            </a:br>
            <a:endParaRPr lang="fr-FR" dirty="0"/>
          </a:p>
        </p:txBody>
      </p:sp>
      <p:sp>
        <p:nvSpPr>
          <p:cNvPr id="2" name="TekstniOkvir 1"/>
          <p:cNvSpPr txBox="1"/>
          <p:nvPr/>
        </p:nvSpPr>
        <p:spPr>
          <a:xfrm>
            <a:off x="2667732" y="4437112"/>
            <a:ext cx="34837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dirty="0"/>
              <a:t>Nina </a:t>
            </a:r>
            <a:r>
              <a:rPr lang="hr-HR" dirty="0" err="1"/>
              <a:t>Suman</a:t>
            </a:r>
            <a:endParaRPr lang="hr-HR" dirty="0"/>
          </a:p>
          <a:p>
            <a:pPr algn="ctr"/>
            <a:r>
              <a:rPr lang="hr-HR" dirty="0">
                <a:hlinkClick r:id="rId2"/>
              </a:rPr>
              <a:t>nina.suman@cei.hr</a:t>
            </a:r>
            <a:r>
              <a:rPr lang="hr-HR" dirty="0"/>
              <a:t> </a:t>
            </a:r>
          </a:p>
          <a:p>
            <a:pPr algn="ctr"/>
            <a:endParaRPr lang="hr-HR" dirty="0"/>
          </a:p>
          <a:p>
            <a:pPr algn="ctr"/>
            <a:r>
              <a:rPr lang="hr-H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www.interregeurope.eu/</a:t>
            </a:r>
            <a:r>
              <a:rPr lang="hr-H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support</a:t>
            </a:r>
            <a:endParaRPr lang="hr-H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72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840" y="25728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r-HR" sz="3600" b="1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1692" y="520370"/>
            <a:ext cx="80765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Akcijski plan energetske učinkovitosti</a:t>
            </a:r>
            <a:b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</a:br>
            <a:endParaRPr lang="hr-HR" sz="3200" spc="-12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560" y="1244267"/>
            <a:ext cx="8712968" cy="5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587449" y="1556792"/>
            <a:ext cx="815831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Sadrži prikaz planiranih mjera energetske učinkovitosti koje planiraju provesti jedinice lokalne i regionalne samouprave u </a:t>
            </a:r>
            <a:r>
              <a:rPr lang="hr-HR" sz="2400" b="1" dirty="0"/>
              <a:t>trogodišnjem</a:t>
            </a:r>
            <a:r>
              <a:rPr lang="hr-HR" sz="2400" dirty="0"/>
              <a:t> razdoblju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Prijedlog Akcijskog plana za razdoblje </a:t>
            </a:r>
            <a:r>
              <a:rPr lang="hr-HR" sz="2400" b="1" dirty="0"/>
              <a:t>2017.-2019. </a:t>
            </a:r>
            <a:r>
              <a:rPr lang="hr-HR" sz="2400" dirty="0"/>
              <a:t>godine i svake tri godine nakon toga obveznik predaje NKT-u do 1. listopada 2016. godine, te svake tri godine nakon toga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Tijekom provedbe Akcijski plan može se dopuniti i mijenjati, uz suglasnost NKT-a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38119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840" y="25728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r-HR" sz="3600" b="1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1692" y="520370"/>
            <a:ext cx="80765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Akcijski plan energetske učinkovitosti</a:t>
            </a:r>
            <a:b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</a:br>
            <a:endParaRPr lang="hr-HR" sz="3200" spc="-12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560" y="1244267"/>
            <a:ext cx="8712968" cy="5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587449" y="1556792"/>
            <a:ext cx="81583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Do sada odobreno cca </a:t>
            </a:r>
            <a:r>
              <a:rPr lang="hr-HR" sz="2400" b="1" dirty="0"/>
              <a:t>30 </a:t>
            </a:r>
            <a:r>
              <a:rPr lang="hr-HR" sz="2400" dirty="0"/>
              <a:t>Akcijskih planova energetske učinkovitosti za razdoblje 2017. – 2019. godine</a:t>
            </a:r>
          </a:p>
          <a:p>
            <a:endParaRPr lang="hr-HR" sz="2400" dirty="0"/>
          </a:p>
          <a:p>
            <a:r>
              <a:rPr lang="hr-HR" sz="2400" dirty="0"/>
              <a:t>Istra - Četiri obveznika planiranja</a:t>
            </a:r>
          </a:p>
          <a:p>
            <a:endParaRPr lang="hr-HR" sz="2400" dirty="0"/>
          </a:p>
          <a:p>
            <a:r>
              <a:rPr lang="hr-HR" sz="2400" dirty="0"/>
              <a:t>Istra - predani planovi na suglasnost NKT-u: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2400" dirty="0"/>
              <a:t>Primorsko goranska županija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2400" dirty="0"/>
              <a:t>Grad Rijeka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2400" dirty="0"/>
              <a:t>Istarska županija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2400" dirty="0"/>
              <a:t>Grad Pula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91069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840" y="25728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r-HR" sz="3600" b="1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1692" y="520370"/>
            <a:ext cx="80765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Godišnji plan energetske učinkovitosti</a:t>
            </a:r>
            <a:b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</a:br>
            <a:endParaRPr lang="hr-HR" sz="3200" spc="-12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560" y="1244267"/>
            <a:ext cx="8712968" cy="5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587449" y="1556792"/>
            <a:ext cx="815831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Sadrži detaljan prikaz planiranih mjera energetske učinkovitosti koje planiraju provesti jedinice lokalne i regionalne samouprave tokom </a:t>
            </a:r>
            <a:r>
              <a:rPr lang="hr-HR" sz="2400" b="1" dirty="0"/>
              <a:t>sljedeće proračunske godine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Prijedlog Godišnjeg plana obveznik planiranja dostavlja Nacionalnom koordinacijskom tijelu elektroničkim i pisanim putem najkasnije do 1. listopada tekuće godine za sljedeću godinu.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NKT Prijedlog godišnjeg plana dostavlja na uvid davateljima subvencija čija sredstva obveznik planiranja navodi kao izvor financiranja u Prijedlogu godišnjeg plana energetske učinkovitosti.</a:t>
            </a:r>
          </a:p>
          <a:p>
            <a:endParaRPr lang="hr-H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156882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840" y="25728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r-HR" sz="3600" b="1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1692" y="520370"/>
            <a:ext cx="80765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Godišnji plan energetske učinkovitosti</a:t>
            </a:r>
            <a:b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</a:br>
            <a:endParaRPr lang="hr-HR" sz="3200" spc="-12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560" y="1244267"/>
            <a:ext cx="8712968" cy="5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587449" y="1556792"/>
            <a:ext cx="81583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Izvještavanje o provedbi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2400" dirty="0"/>
              <a:t>Obveznici planiranja izvještavaju o provedbi mjera na godišnjoj razini, u sklopu Godišnjeg plana za iduću godinu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2400" dirty="0"/>
              <a:t>O provedbi mjera i ostvarenim uštedama obveznik planiranja izvještava pomoću </a:t>
            </a:r>
            <a:r>
              <a:rPr lang="hr-HR" sz="2400" dirty="0" err="1"/>
              <a:t>SMiV</a:t>
            </a:r>
            <a:r>
              <a:rPr lang="hr-HR" sz="2400" dirty="0"/>
              <a:t>-a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2400" dirty="0"/>
              <a:t>Obveznik planiranja dužan je unositi podatke o provedenim mjerama u </a:t>
            </a:r>
            <a:r>
              <a:rPr lang="hr-HR" sz="2400" dirty="0" err="1"/>
              <a:t>SMiV</a:t>
            </a:r>
            <a:endParaRPr lang="hr-HR" sz="2400" dirty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930778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840" y="25728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r-HR" sz="3600" b="1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1692" y="520370"/>
            <a:ext cx="80765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Godišnji plan energetske učinkovitosti</a:t>
            </a:r>
            <a:b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</a:br>
            <a:endParaRPr lang="hr-HR" sz="3200" spc="-12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560" y="1244267"/>
            <a:ext cx="8712968" cy="5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587449" y="1556792"/>
            <a:ext cx="81583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Do sada odobreno </a:t>
            </a:r>
            <a:r>
              <a:rPr lang="hr-HR" sz="2400" b="1" dirty="0"/>
              <a:t>23</a:t>
            </a:r>
            <a:r>
              <a:rPr lang="hr-HR" sz="2400" dirty="0"/>
              <a:t> Godišnja plana energetske učinkovitosti za 2017. godinu</a:t>
            </a:r>
          </a:p>
          <a:p>
            <a:endParaRPr lang="hr-HR" sz="2400" dirty="0"/>
          </a:p>
          <a:p>
            <a:r>
              <a:rPr lang="hr-HR" sz="2400" dirty="0"/>
              <a:t>Istra - Četiri obveznika planiranja</a:t>
            </a:r>
          </a:p>
          <a:p>
            <a:endParaRPr lang="hr-HR" sz="2400" dirty="0"/>
          </a:p>
          <a:p>
            <a:r>
              <a:rPr lang="hr-HR" sz="2400" dirty="0"/>
              <a:t>Istra - predani planovi na suglasnost NKT-u: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2400" dirty="0"/>
              <a:t>Primorsko goranska županija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2400" dirty="0"/>
              <a:t>Grad Pula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2400" dirty="0"/>
              <a:t>Istarska županija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276400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840" y="25728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r-HR" sz="3600" b="1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1692" y="520370"/>
            <a:ext cx="80765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Godišnji plan energetske učinkovitosti</a:t>
            </a:r>
            <a:b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</a:br>
            <a:endParaRPr lang="hr-HR" sz="3200" spc="-12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560" y="1244267"/>
            <a:ext cx="8712968" cy="5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587449" y="1556792"/>
            <a:ext cx="81583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Popis usvojenih Akcijskih i Godišnjih planova energetske učinkovitosti nalazi se na stranicama CEI-a: </a:t>
            </a:r>
            <a:r>
              <a:rPr lang="hr-HR" sz="2400" dirty="0">
                <a:hlinkClick r:id="rId2"/>
              </a:rPr>
              <a:t>http://cei.hr/tablica-planova-energetske-ucinkovitosti/</a:t>
            </a:r>
            <a:endParaRPr lang="hr-H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726513"/>
            <a:ext cx="6123743" cy="353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412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840" y="257281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r-HR" sz="3600" b="1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7584" y="260648"/>
            <a:ext cx="80707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Upute za izradu planova energetske učinkovitosti</a:t>
            </a:r>
            <a:br>
              <a:rPr lang="hr-HR" sz="3200" spc="-12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</a:br>
            <a:endParaRPr lang="hr-HR" sz="3200" spc="-12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560" y="1244267"/>
            <a:ext cx="8712968" cy="5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587449" y="1556792"/>
            <a:ext cx="81583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Upute za izradu Godišnjih i Akcijskih planova energetske učinkovitosti: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797" y="2087457"/>
            <a:ext cx="3673621" cy="441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11661"/>
      </p:ext>
    </p:extLst>
  </p:cSld>
  <p:clrMapOvr>
    <a:masterClrMapping/>
  </p:clrMapOvr>
</p:sld>
</file>

<file path=ppt/theme/theme1.xml><?xml version="1.0" encoding="utf-8"?>
<a:theme xmlns:a="http://schemas.openxmlformats.org/drawingml/2006/main" name="LOWCARBON_project (1)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LOWCARBON_project" id="{1BC36875-429B-4B20-B679-9FFA8E178BA3}" vid="{C162A203-9350-40FD-8B2C-DD5A8B27B2E7}"/>
    </a:ext>
  </a:extLst>
</a:theme>
</file>

<file path=ppt/theme/theme2.xml><?xml version="1.0" encoding="utf-8"?>
<a:theme xmlns:a="http://schemas.openxmlformats.org/drawingml/2006/main" name="CONTENT page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LOWCARBON_project" id="{1BC36875-429B-4B20-B679-9FFA8E178BA3}" vid="{24AF4820-F449-4725-B0EA-E09BCD56EF8F}"/>
    </a:ext>
  </a:extLst>
</a:theme>
</file>

<file path=ppt/theme/theme3.xml><?xml version="1.0" encoding="utf-8"?>
<a:theme xmlns:a="http://schemas.openxmlformats.org/drawingml/2006/main" name="IMAGE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LOWCARBON_project" id="{1BC36875-429B-4B20-B679-9FFA8E178BA3}" vid="{DDBD4519-E47D-4274-B89E-D7B06CD5E408}"/>
    </a:ext>
  </a:extLst>
</a:theme>
</file>

<file path=ppt/theme/theme4.xml><?xml version="1.0" encoding="utf-8"?>
<a:theme xmlns:a="http://schemas.openxmlformats.org/drawingml/2006/main" name="BLOCK page 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LOWCARBON_project" id="{1BC36875-429B-4B20-B679-9FFA8E178BA3}" vid="{88885CF5-7D26-40F7-A7B8-4E4B6963A81D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LOWCARBON_project (1)</Template>
  <TotalTime>105</TotalTime>
  <Words>1019</Words>
  <Application>Microsoft Macintosh PowerPoint</Application>
  <PresentationFormat>On-screen Show (4:3)</PresentationFormat>
  <Paragraphs>309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LOWCARBON_project (1)</vt:lpstr>
      <vt:lpstr>CONTENT page</vt:lpstr>
      <vt:lpstr>IMAGE</vt:lpstr>
      <vt:lpstr>BLOCK page </vt:lpstr>
      <vt:lpstr> Planovi energetske učinkovitosti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 na pažnji! </vt:lpstr>
    </vt:vector>
  </TitlesOfParts>
  <Company>IRENA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Nikola Petrić</dc:creator>
  <cp:lastModifiedBy>Nina</cp:lastModifiedBy>
  <cp:revision>16</cp:revision>
  <cp:lastPrinted>2017-06-12T14:13:36Z</cp:lastPrinted>
  <dcterms:created xsi:type="dcterms:W3CDTF">2017-03-08T07:03:04Z</dcterms:created>
  <dcterms:modified xsi:type="dcterms:W3CDTF">2017-06-12T19:18:37Z</dcterms:modified>
</cp:coreProperties>
</file>